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43891200" cy="32918400"/>
  <p:notesSz cx="6858000" cy="9144000"/>
  <p:defaultText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77F6FF"/>
    <a:srgbClr val="B9FFF6"/>
    <a:srgbClr val="DCE6F2"/>
    <a:srgbClr val="335B8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7266" autoAdjust="0"/>
  </p:normalViewPr>
  <p:slideViewPr>
    <p:cSldViewPr snapToGrid="0" snapToObjects="1">
      <p:cViewPr varScale="1">
        <p:scale>
          <a:sx n="26" d="100"/>
          <a:sy n="26" d="100"/>
        </p:scale>
        <p:origin x="-1944" y="-136"/>
      </p:cViewPr>
      <p:guideLst>
        <p:guide orient="horz" pos="7231"/>
        <p:guide pos="13824"/>
      </p:guideLst>
    </p:cSldViewPr>
  </p:slideViewPr>
  <p:notesTextViewPr>
    <p:cViewPr>
      <p:scale>
        <a:sx n="100" d="100"/>
        <a:sy n="100" d="100"/>
      </p:scale>
      <p:origin x="0" y="0"/>
    </p:cViewPr>
  </p:notesTextViewPr>
  <p:notesViewPr>
    <p:cSldViewPr snapToGrid="0" snapToObjects="1" showGuides="1">
      <p:cViewPr varScale="1">
        <p:scale>
          <a:sx n="187" d="100"/>
          <a:sy n="187" d="100"/>
        </p:scale>
        <p:origin x="-6016"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6E1ACF8-A080-4C4B-B654-09745B08655E}" type="datetimeFigureOut">
              <a:rPr lang="en-US" smtClean="0"/>
              <a:t>5/31/12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163FBB-1EB7-A143-B1E5-5341C62CD42B}" type="slidenum">
              <a:rPr lang="en-US" smtClean="0"/>
              <a:t>‹#›</a:t>
            </a:fld>
            <a:endParaRPr lang="en-US"/>
          </a:p>
        </p:txBody>
      </p:sp>
    </p:spTree>
    <p:extLst>
      <p:ext uri="{BB962C8B-B14F-4D97-AF65-F5344CB8AC3E}">
        <p14:creationId xmlns:p14="http://schemas.microsoft.com/office/powerpoint/2010/main" val="100506048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6163FBB-1EB7-A143-B1E5-5341C62CD42B}" type="slidenum">
              <a:rPr lang="en-US" smtClean="0"/>
              <a:t>1</a:t>
            </a:fld>
            <a:endParaRPr lang="en-US"/>
          </a:p>
        </p:txBody>
      </p:sp>
    </p:spTree>
    <p:extLst>
      <p:ext uri="{BB962C8B-B14F-4D97-AF65-F5344CB8AC3E}">
        <p14:creationId xmlns:p14="http://schemas.microsoft.com/office/powerpoint/2010/main" val="36246819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2882059-8038-6B4E-942A-9F9A6A71AB13}" type="datetimeFigureOut">
              <a:rPr lang="en-US" smtClean="0"/>
              <a:pPr/>
              <a:t>5/31/12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662379-BBAC-3748-9DCD-B3CD92610F8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882059-8038-6B4E-942A-9F9A6A71AB13}" type="datetimeFigureOut">
              <a:rPr lang="en-US" smtClean="0"/>
              <a:pPr/>
              <a:t>5/31/12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662379-BBAC-3748-9DCD-B3CD92610F8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318265"/>
            <a:ext cx="9875520" cy="2808732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4560" y="1318265"/>
            <a:ext cx="28895040" cy="280873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882059-8038-6B4E-942A-9F9A6A71AB13}" type="datetimeFigureOut">
              <a:rPr lang="en-US" smtClean="0"/>
              <a:pPr/>
              <a:t>5/31/12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662379-BBAC-3748-9DCD-B3CD92610F8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882059-8038-6B4E-942A-9F9A6A71AB13}" type="datetimeFigureOut">
              <a:rPr lang="en-US" smtClean="0"/>
              <a:pPr/>
              <a:t>5/31/12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662379-BBAC-3748-9DCD-B3CD92610F8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3952225"/>
            <a:ext cx="37307520" cy="7200898"/>
          </a:xfr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2882059-8038-6B4E-942A-9F9A6A71AB13}" type="datetimeFigureOut">
              <a:rPr lang="en-US" smtClean="0"/>
              <a:pPr/>
              <a:t>5/31/12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662379-BBAC-3748-9DCD-B3CD92610F8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94560" y="7680963"/>
            <a:ext cx="19385280" cy="2172462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311360" y="7680963"/>
            <a:ext cx="19385280" cy="2172462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2882059-8038-6B4E-942A-9F9A6A71AB13}" type="datetimeFigureOut">
              <a:rPr lang="en-US" smtClean="0"/>
              <a:pPr/>
              <a:t>5/31/12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662379-BBAC-3748-9DCD-B3CD92610F8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2882059-8038-6B4E-942A-9F9A6A71AB13}" type="datetimeFigureOut">
              <a:rPr lang="en-US" smtClean="0"/>
              <a:pPr/>
              <a:t>5/31/12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6662379-BBAC-3748-9DCD-B3CD92610F8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2882059-8038-6B4E-942A-9F9A6A71AB13}" type="datetimeFigureOut">
              <a:rPr lang="en-US" smtClean="0"/>
              <a:pPr/>
              <a:t>5/31/12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6662379-BBAC-3748-9DCD-B3CD92610F8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882059-8038-6B4E-942A-9F9A6A71AB13}" type="datetimeFigureOut">
              <a:rPr lang="en-US" smtClean="0"/>
              <a:pPr/>
              <a:t>5/31/12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6662379-BBAC-3748-9DCD-B3CD92610F8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9600" b="1"/>
            </a:lvl1pPr>
          </a:lstStyle>
          <a:p>
            <a:r>
              <a:rPr lang="en-US" smtClean="0"/>
              <a:t>Click to edit Master title style</a:t>
            </a:r>
            <a:endParaRPr lang="en-US"/>
          </a:p>
        </p:txBody>
      </p:sp>
      <p:sp>
        <p:nvSpPr>
          <p:cNvPr id="3" name="Content Placeholder 2"/>
          <p:cNvSpPr>
            <a:spLocks noGrp="1"/>
          </p:cNvSpPr>
          <p:nvPr>
            <p:ph idx="1"/>
          </p:nvPr>
        </p:nvSpPr>
        <p:spPr>
          <a:xfrm>
            <a:off x="17160240" y="1310643"/>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6888483"/>
            <a:ext cx="14439902"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882059-8038-6B4E-942A-9F9A6A71AB13}" type="datetimeFigureOut">
              <a:rPr lang="en-US" smtClean="0"/>
              <a:pPr/>
              <a:t>5/31/12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662379-BBAC-3748-9DCD-B3CD92610F8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20"/>
            <a:ext cx="26334720" cy="19751040"/>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endParaRPr lang="en-US"/>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882059-8038-6B4E-942A-9F9A6A71AB13}" type="datetimeFigureOut">
              <a:rPr lang="en-US" smtClean="0"/>
              <a:pPr/>
              <a:t>5/31/12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662379-BBAC-3748-9DCD-B3CD92610F8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438912" tIns="219456" rIns="438912" bIns="219456"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7680963"/>
            <a:ext cx="39502080" cy="21724622"/>
          </a:xfrm>
          <a:prstGeom prst="rect">
            <a:avLst/>
          </a:prstGeom>
        </p:spPr>
        <p:txBody>
          <a:bodyPr vert="horz" lIns="438912" tIns="219456" rIns="438912" bIns="21945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0510482"/>
            <a:ext cx="10241280" cy="1752600"/>
          </a:xfrm>
          <a:prstGeom prst="rect">
            <a:avLst/>
          </a:prstGeom>
        </p:spPr>
        <p:txBody>
          <a:bodyPr vert="horz" lIns="438912" tIns="219456" rIns="438912" bIns="219456" rtlCol="0" anchor="ctr"/>
          <a:lstStyle>
            <a:lvl1pPr algn="l">
              <a:defRPr sz="5800">
                <a:solidFill>
                  <a:schemeClr val="tx1">
                    <a:tint val="75000"/>
                  </a:schemeClr>
                </a:solidFill>
              </a:defRPr>
            </a:lvl1pPr>
          </a:lstStyle>
          <a:p>
            <a:fld id="{B2882059-8038-6B4E-942A-9F9A6A71AB13}" type="datetimeFigureOut">
              <a:rPr lang="en-US" smtClean="0"/>
              <a:pPr/>
              <a:t>5/31/12</a:t>
            </a:fld>
            <a:endParaRPr lang="en-US"/>
          </a:p>
        </p:txBody>
      </p:sp>
      <p:sp>
        <p:nvSpPr>
          <p:cNvPr id="5" name="Footer Placeholder 4"/>
          <p:cNvSpPr>
            <a:spLocks noGrp="1"/>
          </p:cNvSpPr>
          <p:nvPr>
            <p:ph type="ftr" sz="quarter" idx="3"/>
          </p:nvPr>
        </p:nvSpPr>
        <p:spPr>
          <a:xfrm>
            <a:off x="14996160" y="30510482"/>
            <a:ext cx="13898880" cy="1752600"/>
          </a:xfrm>
          <a:prstGeom prst="rect">
            <a:avLst/>
          </a:prstGeom>
        </p:spPr>
        <p:txBody>
          <a:bodyPr vert="horz" lIns="438912" tIns="219456" rIns="438912" bIns="219456" rtlCol="0" anchor="ctr"/>
          <a:lstStyle>
            <a:lvl1pPr algn="ctr">
              <a:defRPr sz="5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0510482"/>
            <a:ext cx="10241280" cy="1752600"/>
          </a:xfrm>
          <a:prstGeom prst="rect">
            <a:avLst/>
          </a:prstGeom>
        </p:spPr>
        <p:txBody>
          <a:bodyPr vert="horz" lIns="438912" tIns="219456" rIns="438912" bIns="219456" rtlCol="0" anchor="ctr"/>
          <a:lstStyle>
            <a:lvl1pPr algn="r">
              <a:defRPr sz="5800">
                <a:solidFill>
                  <a:schemeClr val="tx1">
                    <a:tint val="75000"/>
                  </a:schemeClr>
                </a:solidFill>
              </a:defRPr>
            </a:lvl1pPr>
          </a:lstStyle>
          <a:p>
            <a:fld id="{F6662379-BBAC-3748-9DCD-B3CD92610F8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194560" rtl="0" eaLnBrk="1" latinLnBrk="0" hangingPunct="1">
        <a:spcBef>
          <a:spcPct val="0"/>
        </a:spcBef>
        <a:buNone/>
        <a:defRPr sz="21100" kern="1200">
          <a:solidFill>
            <a:schemeClr val="tx1"/>
          </a:solidFill>
          <a:latin typeface="+mj-lt"/>
          <a:ea typeface="+mj-ea"/>
          <a:cs typeface="+mj-cs"/>
        </a:defRPr>
      </a:lvl1pPr>
    </p:titleStyle>
    <p:bodyStyle>
      <a:lvl1pPr marL="1645920" indent="-1645920" algn="l" defTabSz="2194560" rtl="0" eaLnBrk="1" latinLnBrk="0" hangingPunct="1">
        <a:spcBef>
          <a:spcPct val="20000"/>
        </a:spcBef>
        <a:buFont typeface="Arial"/>
        <a:buChar char="•"/>
        <a:defRPr sz="15400" kern="1200">
          <a:solidFill>
            <a:schemeClr val="tx1"/>
          </a:solidFill>
          <a:latin typeface="+mn-lt"/>
          <a:ea typeface="+mn-ea"/>
          <a:cs typeface="+mn-cs"/>
        </a:defRPr>
      </a:lvl1pPr>
      <a:lvl2pPr marL="3566160" indent="-1371600" algn="l" defTabSz="2194560" rtl="0" eaLnBrk="1" latinLnBrk="0" hangingPunct="1">
        <a:spcBef>
          <a:spcPct val="20000"/>
        </a:spcBef>
        <a:buFont typeface="Arial"/>
        <a:buChar char="–"/>
        <a:defRPr sz="13400" kern="1200">
          <a:solidFill>
            <a:schemeClr val="tx1"/>
          </a:solidFill>
          <a:latin typeface="+mn-lt"/>
          <a:ea typeface="+mn-ea"/>
          <a:cs typeface="+mn-cs"/>
        </a:defRPr>
      </a:lvl2pPr>
      <a:lvl3pPr marL="5486400" indent="-1097280" algn="l" defTabSz="2194560" rtl="0" eaLnBrk="1" latinLnBrk="0" hangingPunct="1">
        <a:spcBef>
          <a:spcPct val="20000"/>
        </a:spcBef>
        <a:buFont typeface="Arial"/>
        <a:buChar char="•"/>
        <a:defRPr sz="11500" kern="1200">
          <a:solidFill>
            <a:schemeClr val="tx1"/>
          </a:solidFill>
          <a:latin typeface="+mn-lt"/>
          <a:ea typeface="+mn-ea"/>
          <a:cs typeface="+mn-cs"/>
        </a:defRPr>
      </a:lvl3pPr>
      <a:lvl4pPr marL="7680960" indent="-1097280" algn="l" defTabSz="2194560" rtl="0" eaLnBrk="1" latinLnBrk="0" hangingPunct="1">
        <a:spcBef>
          <a:spcPct val="20000"/>
        </a:spcBef>
        <a:buFont typeface="Arial"/>
        <a:buChar char="–"/>
        <a:defRPr sz="9600" kern="1200">
          <a:solidFill>
            <a:schemeClr val="tx1"/>
          </a:solidFill>
          <a:latin typeface="+mn-lt"/>
          <a:ea typeface="+mn-ea"/>
          <a:cs typeface="+mn-cs"/>
        </a:defRPr>
      </a:lvl4pPr>
      <a:lvl5pPr marL="9875520" indent="-1097280" algn="l" defTabSz="2194560" rtl="0" eaLnBrk="1" latinLnBrk="0" hangingPunct="1">
        <a:spcBef>
          <a:spcPct val="20000"/>
        </a:spcBef>
        <a:buFont typeface="Arial"/>
        <a:buChar char="»"/>
        <a:defRPr sz="9600" kern="1200">
          <a:solidFill>
            <a:schemeClr val="tx1"/>
          </a:solidFill>
          <a:latin typeface="+mn-lt"/>
          <a:ea typeface="+mn-ea"/>
          <a:cs typeface="+mn-cs"/>
        </a:defRPr>
      </a:lvl5pPr>
      <a:lvl6pPr marL="12070080" indent="-1097280" algn="l" defTabSz="2194560" rtl="0" eaLnBrk="1" latinLnBrk="0" hangingPunct="1">
        <a:spcBef>
          <a:spcPct val="20000"/>
        </a:spcBef>
        <a:buFont typeface="Arial"/>
        <a:buChar char="•"/>
        <a:defRPr sz="9600" kern="1200">
          <a:solidFill>
            <a:schemeClr val="tx1"/>
          </a:solidFill>
          <a:latin typeface="+mn-lt"/>
          <a:ea typeface="+mn-ea"/>
          <a:cs typeface="+mn-cs"/>
        </a:defRPr>
      </a:lvl6pPr>
      <a:lvl7pPr marL="14264640" indent="-1097280" algn="l" defTabSz="2194560" rtl="0" eaLnBrk="1" latinLnBrk="0" hangingPunct="1">
        <a:spcBef>
          <a:spcPct val="20000"/>
        </a:spcBef>
        <a:buFont typeface="Arial"/>
        <a:buChar char="•"/>
        <a:defRPr sz="9600" kern="1200">
          <a:solidFill>
            <a:schemeClr val="tx1"/>
          </a:solidFill>
          <a:latin typeface="+mn-lt"/>
          <a:ea typeface="+mn-ea"/>
          <a:cs typeface="+mn-cs"/>
        </a:defRPr>
      </a:lvl7pPr>
      <a:lvl8pPr marL="16459200" indent="-1097280" algn="l" defTabSz="2194560" rtl="0" eaLnBrk="1" latinLnBrk="0" hangingPunct="1">
        <a:spcBef>
          <a:spcPct val="20000"/>
        </a:spcBef>
        <a:buFont typeface="Arial"/>
        <a:buChar char="•"/>
        <a:defRPr sz="9600" kern="1200">
          <a:solidFill>
            <a:schemeClr val="tx1"/>
          </a:solidFill>
          <a:latin typeface="+mn-lt"/>
          <a:ea typeface="+mn-ea"/>
          <a:cs typeface="+mn-cs"/>
        </a:defRPr>
      </a:lvl8pPr>
      <a:lvl9pPr marL="18653760" indent="-1097280" algn="l" defTabSz="2194560" rtl="0" eaLnBrk="1" latinLnBrk="0" hangingPunct="1">
        <a:spcBef>
          <a:spcPct val="20000"/>
        </a:spcBef>
        <a:buFont typeface="Arial"/>
        <a:buChar char="•"/>
        <a:defRPr sz="9600" kern="1200">
          <a:solidFill>
            <a:schemeClr val="tx1"/>
          </a:solidFill>
          <a:latin typeface="+mn-lt"/>
          <a:ea typeface="+mn-ea"/>
          <a:cs typeface="+mn-cs"/>
        </a:defRPr>
      </a:lvl9pPr>
    </p:bodyStyle>
    <p:other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5.png"/><Relationship Id="rId8" Type="http://schemas.openxmlformats.org/officeDocument/2006/relationships/image" Target="../media/image6.png"/><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Rounded Rectangle 66"/>
          <p:cNvSpPr/>
          <p:nvPr/>
        </p:nvSpPr>
        <p:spPr>
          <a:xfrm>
            <a:off x="32507582" y="5835762"/>
            <a:ext cx="10317285" cy="7489637"/>
          </a:xfrm>
          <a:prstGeom prst="roundRect">
            <a:avLst>
              <a:gd name="adj" fmla="val 8528"/>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sz="5400" dirty="0" smtClean="0"/>
              <a:t>Other User Interface Highlights</a:t>
            </a:r>
          </a:p>
          <a:p>
            <a:pPr marL="342900" indent="-342900">
              <a:buFont typeface="Arial"/>
              <a:buChar char="•"/>
            </a:pPr>
            <a:r>
              <a:rPr lang="en-US" sz="2800" dirty="0" smtClean="0"/>
              <a:t>Configurable </a:t>
            </a:r>
            <a:r>
              <a:rPr lang="en-US" sz="2800" dirty="0"/>
              <a:t>Undo/</a:t>
            </a:r>
            <a:r>
              <a:rPr lang="en-US" sz="2800" dirty="0" smtClean="0"/>
              <a:t>Redo History: </a:t>
            </a:r>
            <a:r>
              <a:rPr lang="en-US" sz="2800" dirty="0"/>
              <a:t>transcript based, each transcript has a separate history for Undo/</a:t>
            </a:r>
            <a:r>
              <a:rPr lang="en-US" sz="2800" dirty="0" smtClean="0"/>
              <a:t>Redo</a:t>
            </a:r>
          </a:p>
          <a:p>
            <a:pPr marL="342900" indent="-342900">
              <a:buFont typeface="Arial"/>
              <a:buChar char="•"/>
            </a:pPr>
            <a:r>
              <a:rPr lang="en-US" sz="2800" dirty="0" smtClean="0"/>
              <a:t>Real</a:t>
            </a:r>
            <a:r>
              <a:rPr lang="en-US" sz="2800" dirty="0"/>
              <a:t>-time updating: edits in one client are instantly pushed to all other </a:t>
            </a:r>
            <a:r>
              <a:rPr lang="en-US" sz="2800" dirty="0" smtClean="0"/>
              <a:t>clients</a:t>
            </a:r>
          </a:p>
          <a:p>
            <a:pPr marL="342900" indent="-342900">
              <a:buFont typeface="Arial"/>
              <a:buChar char="•"/>
            </a:pPr>
            <a:r>
              <a:rPr lang="en-US" sz="2800" dirty="0" smtClean="0"/>
              <a:t>Edge </a:t>
            </a:r>
            <a:r>
              <a:rPr lang="en-US" sz="2800" dirty="0"/>
              <a:t>Matching: when annotation is selected, any other annotations with edges that match coordinates of selected annotation are highlighted</a:t>
            </a:r>
            <a:r>
              <a:rPr lang="en-US" sz="2800" dirty="0" smtClean="0"/>
              <a:t>.</a:t>
            </a:r>
          </a:p>
          <a:p>
            <a:pPr marL="342900" indent="-342900">
              <a:buFont typeface="Arial"/>
              <a:buChar char="•"/>
            </a:pPr>
            <a:r>
              <a:rPr lang="en-US" sz="2800" dirty="0" smtClean="0"/>
              <a:t>Tracking </a:t>
            </a:r>
            <a:r>
              <a:rPr lang="en-US" sz="2800" dirty="0"/>
              <a:t>of non-canonical splice sites in curated </a:t>
            </a:r>
            <a:r>
              <a:rPr lang="en-US" sz="2800" dirty="0" smtClean="0"/>
              <a:t>annotations</a:t>
            </a:r>
          </a:p>
          <a:p>
            <a:pPr marL="342900" indent="-342900">
              <a:buFont typeface="Arial"/>
              <a:buChar char="•"/>
            </a:pPr>
            <a:r>
              <a:rPr lang="en-US" sz="2800" dirty="0" smtClean="0"/>
              <a:t>Ability </a:t>
            </a:r>
            <a:r>
              <a:rPr lang="en-US" sz="2800" dirty="0"/>
              <a:t>to add comments, either </a:t>
            </a:r>
            <a:r>
              <a:rPr lang="en-US" sz="2800" dirty="0" smtClean="0"/>
              <a:t>chosen from </a:t>
            </a:r>
            <a:r>
              <a:rPr lang="en-US" sz="2800" dirty="0"/>
              <a:t>a </a:t>
            </a:r>
            <a:r>
              <a:rPr lang="en-US" sz="2800" dirty="0" smtClean="0"/>
              <a:t>pre-defined set of comments or </a:t>
            </a:r>
            <a:r>
              <a:rPr lang="en-US" sz="2800" dirty="0"/>
              <a:t>as freeform text</a:t>
            </a:r>
            <a:r>
              <a:rPr lang="en-US" sz="2800" dirty="0" smtClean="0"/>
              <a:t>.</a:t>
            </a:r>
          </a:p>
          <a:p>
            <a:pPr marL="342900" indent="-342900">
              <a:buFont typeface="Arial"/>
              <a:buChar char="•"/>
            </a:pPr>
            <a:r>
              <a:rPr lang="en-US" sz="2800" dirty="0" smtClean="0"/>
              <a:t>Can set start of translation for a transcript or let server determine automatically</a:t>
            </a:r>
          </a:p>
          <a:p>
            <a:pPr marL="342900" indent="-342900">
              <a:buFont typeface="Arial"/>
              <a:buChar char="•"/>
            </a:pPr>
            <a:r>
              <a:rPr lang="en-US" sz="2800" dirty="0" smtClean="0"/>
              <a:t>Convenient </a:t>
            </a:r>
            <a:r>
              <a:rPr lang="en-US" sz="2800" dirty="0"/>
              <a:t>management of user login, authentication, </a:t>
            </a:r>
            <a:r>
              <a:rPr lang="en-US" sz="2800" dirty="0" smtClean="0"/>
              <a:t>and edit permissions</a:t>
            </a:r>
          </a:p>
          <a:p>
            <a:pPr marL="342900" indent="-342900">
              <a:buFont typeface="Arial"/>
              <a:buChar char="•"/>
            </a:pPr>
            <a:r>
              <a:rPr lang="en-US" sz="2800" dirty="0" smtClean="0"/>
              <a:t>Two</a:t>
            </a:r>
            <a:r>
              <a:rPr lang="en-US" sz="2800" dirty="0"/>
              <a:t>-stage </a:t>
            </a:r>
            <a:r>
              <a:rPr lang="en-US" sz="2800" dirty="0" err="1"/>
              <a:t>curation</a:t>
            </a:r>
            <a:r>
              <a:rPr lang="en-US" sz="2800" dirty="0"/>
              <a:t> process: edit, then publish</a:t>
            </a:r>
            <a:endParaRPr lang="en-US" sz="2800" dirty="0" smtClean="0"/>
          </a:p>
        </p:txBody>
      </p:sp>
      <p:sp>
        <p:nvSpPr>
          <p:cNvPr id="42" name="Rounded Rectangle 41"/>
          <p:cNvSpPr/>
          <p:nvPr/>
        </p:nvSpPr>
        <p:spPr>
          <a:xfrm>
            <a:off x="939127" y="5759951"/>
            <a:ext cx="10185556" cy="11376582"/>
          </a:xfrm>
          <a:prstGeom prst="roundRect">
            <a:avLst>
              <a:gd name="adj" fmla="val 3318"/>
            </a:avLst>
          </a:prstGeom>
          <a:solidFill>
            <a:srgbClr val="DCE6F2"/>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sz="5400" dirty="0" smtClean="0">
                <a:solidFill>
                  <a:schemeClr val="tx1"/>
                </a:solidFill>
              </a:rPr>
              <a:t>Summary</a:t>
            </a:r>
          </a:p>
          <a:p>
            <a:pPr algn="just"/>
            <a:r>
              <a:rPr lang="en-US" sz="1600" dirty="0" smtClean="0">
                <a:solidFill>
                  <a:schemeClr val="tx1"/>
                </a:solidFill>
              </a:rPr>
              <a:t>As </a:t>
            </a:r>
            <a:r>
              <a:rPr lang="en-US" sz="1600" dirty="0">
                <a:solidFill>
                  <a:schemeClr val="tx1"/>
                </a:solidFill>
              </a:rPr>
              <a:t>technical advances make sequencing faster and cheaper, genomic annotation efforts must adapt to keep pace. The </a:t>
            </a:r>
            <a:r>
              <a:rPr lang="en-US" sz="1600" dirty="0" smtClean="0">
                <a:solidFill>
                  <a:schemeClr val="tx1"/>
                </a:solidFill>
              </a:rPr>
              <a:t>upward trend </a:t>
            </a:r>
            <a:r>
              <a:rPr lang="en-US" sz="1600" dirty="0">
                <a:solidFill>
                  <a:schemeClr val="tx1"/>
                </a:solidFill>
              </a:rPr>
              <a:t>in the number of genome sequencing projects means there will be a larger reliance on contributions from domain specialists. Thus the </a:t>
            </a:r>
            <a:r>
              <a:rPr lang="en-US" sz="1600" dirty="0" err="1">
                <a:solidFill>
                  <a:schemeClr val="tx1"/>
                </a:solidFill>
              </a:rPr>
              <a:t>curation</a:t>
            </a:r>
            <a:r>
              <a:rPr lang="en-US" sz="1600" dirty="0">
                <a:solidFill>
                  <a:schemeClr val="tx1"/>
                </a:solidFill>
              </a:rPr>
              <a:t> environment is shifting from a traditional centralized model, in which all curators for a given genome project share the same physical location, to a geographically dispersed community annotation model—which requires new tools to support community annotation efforts. </a:t>
            </a:r>
            <a:r>
              <a:rPr lang="en-US" sz="1600" dirty="0" err="1">
                <a:solidFill>
                  <a:schemeClr val="tx1"/>
                </a:solidFill>
              </a:rPr>
              <a:t>WebApollo</a:t>
            </a:r>
            <a:r>
              <a:rPr lang="en-US" sz="1600" dirty="0">
                <a:solidFill>
                  <a:schemeClr val="tx1"/>
                </a:solidFill>
              </a:rPr>
              <a:t> was designed to provide an easy to use, web-based environment that allows multiple distributed users to edit and share sequence annotations.</a:t>
            </a:r>
          </a:p>
          <a:p>
            <a:pPr algn="just"/>
            <a:endParaRPr lang="en-US" sz="1600" dirty="0" smtClean="0">
              <a:solidFill>
                <a:schemeClr val="tx1"/>
              </a:solidFill>
            </a:endParaRPr>
          </a:p>
          <a:p>
            <a:pPr algn="just"/>
            <a:r>
              <a:rPr lang="en-US" sz="1600" dirty="0" smtClean="0">
                <a:solidFill>
                  <a:schemeClr val="tx1"/>
                </a:solidFill>
              </a:rPr>
              <a:t>Curators and </a:t>
            </a:r>
            <a:r>
              <a:rPr lang="en-US" sz="1600" dirty="0">
                <a:solidFill>
                  <a:schemeClr val="tx1"/>
                </a:solidFill>
              </a:rPr>
              <a:t>investigators from the bee genome research </a:t>
            </a:r>
            <a:r>
              <a:rPr lang="en-US" sz="1600" dirty="0" smtClean="0">
                <a:solidFill>
                  <a:schemeClr val="tx1"/>
                </a:solidFill>
              </a:rPr>
              <a:t>community</a:t>
            </a:r>
            <a:r>
              <a:rPr lang="en-US" sz="1600" dirty="0">
                <a:solidFill>
                  <a:schemeClr val="tx1"/>
                </a:solidFill>
              </a:rPr>
              <a:t> </a:t>
            </a:r>
            <a:r>
              <a:rPr lang="en-US" sz="1600" dirty="0" smtClean="0">
                <a:solidFill>
                  <a:schemeClr val="tx1"/>
                </a:solidFill>
              </a:rPr>
              <a:t>are </a:t>
            </a:r>
            <a:r>
              <a:rPr lang="en-US" sz="1600" dirty="0">
                <a:solidFill>
                  <a:schemeClr val="tx1"/>
                </a:solidFill>
              </a:rPr>
              <a:t>currently beta-testing </a:t>
            </a:r>
            <a:r>
              <a:rPr lang="en-US" sz="1600" dirty="0" err="1">
                <a:solidFill>
                  <a:schemeClr val="tx1"/>
                </a:solidFill>
              </a:rPr>
              <a:t>WebApollo</a:t>
            </a:r>
            <a:r>
              <a:rPr lang="en-US" sz="1600" dirty="0">
                <a:solidFill>
                  <a:schemeClr val="tx1"/>
                </a:solidFill>
              </a:rPr>
              <a:t>. Their </a:t>
            </a:r>
            <a:r>
              <a:rPr lang="en-US" sz="1600" dirty="0" err="1">
                <a:solidFill>
                  <a:schemeClr val="tx1"/>
                </a:solidFill>
              </a:rPr>
              <a:t>curation</a:t>
            </a:r>
            <a:r>
              <a:rPr lang="en-US" sz="1600" dirty="0">
                <a:solidFill>
                  <a:schemeClr val="tx1"/>
                </a:solidFill>
              </a:rPr>
              <a:t> efforts, findings and interactions will dramatically upgrade the quality of the annotation data for the genomes of honeybee (</a:t>
            </a:r>
            <a:r>
              <a:rPr lang="en-US" sz="1600" dirty="0" err="1">
                <a:solidFill>
                  <a:schemeClr val="tx1"/>
                </a:solidFill>
              </a:rPr>
              <a:t>Apis</a:t>
            </a:r>
            <a:r>
              <a:rPr lang="en-US" sz="1600" dirty="0">
                <a:solidFill>
                  <a:schemeClr val="tx1"/>
                </a:solidFill>
              </a:rPr>
              <a:t> </a:t>
            </a:r>
            <a:r>
              <a:rPr lang="en-US" sz="1600" dirty="0" err="1">
                <a:solidFill>
                  <a:schemeClr val="tx1"/>
                </a:solidFill>
              </a:rPr>
              <a:t>mellifera</a:t>
            </a:r>
            <a:r>
              <a:rPr lang="en-US" sz="1600" dirty="0">
                <a:solidFill>
                  <a:schemeClr val="tx1"/>
                </a:solidFill>
              </a:rPr>
              <a:t>), and two bumble bees (</a:t>
            </a:r>
            <a:r>
              <a:rPr lang="en-US" sz="1600" dirty="0" err="1">
                <a:solidFill>
                  <a:schemeClr val="tx1"/>
                </a:solidFill>
              </a:rPr>
              <a:t>Bombus</a:t>
            </a:r>
            <a:r>
              <a:rPr lang="en-US" sz="1600" dirty="0">
                <a:solidFill>
                  <a:schemeClr val="tx1"/>
                </a:solidFill>
              </a:rPr>
              <a:t> impatiens and </a:t>
            </a:r>
            <a:r>
              <a:rPr lang="en-US" sz="1600" dirty="0" err="1">
                <a:solidFill>
                  <a:schemeClr val="tx1"/>
                </a:solidFill>
              </a:rPr>
              <a:t>Bombus</a:t>
            </a:r>
            <a:r>
              <a:rPr lang="en-US" sz="1600" dirty="0">
                <a:solidFill>
                  <a:schemeClr val="tx1"/>
                </a:solidFill>
              </a:rPr>
              <a:t> </a:t>
            </a:r>
            <a:r>
              <a:rPr lang="en-US" sz="1600" dirty="0" err="1">
                <a:solidFill>
                  <a:schemeClr val="tx1"/>
                </a:solidFill>
              </a:rPr>
              <a:t>terrestris</a:t>
            </a:r>
            <a:r>
              <a:rPr lang="en-US" sz="1600" dirty="0">
                <a:solidFill>
                  <a:schemeClr val="tx1"/>
                </a:solidFill>
              </a:rPr>
              <a:t>), which will lead to a better understanding of the biology of these social insects.</a:t>
            </a:r>
          </a:p>
          <a:p>
            <a:pPr algn="just"/>
            <a:endParaRPr lang="en-US" sz="1600" dirty="0">
              <a:solidFill>
                <a:schemeClr val="tx1"/>
              </a:solidFill>
            </a:endParaRPr>
          </a:p>
          <a:p>
            <a:pPr algn="just"/>
            <a:r>
              <a:rPr lang="en-US" sz="1600" dirty="0" err="1">
                <a:solidFill>
                  <a:schemeClr val="tx1"/>
                </a:solidFill>
              </a:rPr>
              <a:t>WebApollo</a:t>
            </a:r>
            <a:r>
              <a:rPr lang="en-US" sz="1600" dirty="0">
                <a:solidFill>
                  <a:schemeClr val="tx1"/>
                </a:solidFill>
              </a:rPr>
              <a:t> is comprised of three components: a web-based client, a server-side annotation editing engine, and a server-side service that provides the client with data from different </a:t>
            </a:r>
            <a:r>
              <a:rPr lang="en-US" sz="1600" dirty="0" smtClean="0">
                <a:solidFill>
                  <a:schemeClr val="tx1"/>
                </a:solidFill>
              </a:rPr>
              <a:t>source databases.  All three software components </a:t>
            </a:r>
            <a:r>
              <a:rPr lang="en-US" sz="1600" dirty="0">
                <a:solidFill>
                  <a:schemeClr val="tx1"/>
                </a:solidFill>
              </a:rPr>
              <a:t>are </a:t>
            </a:r>
            <a:r>
              <a:rPr lang="en-US" sz="1600" dirty="0" smtClean="0">
                <a:solidFill>
                  <a:schemeClr val="tx1"/>
                </a:solidFill>
              </a:rPr>
              <a:t>open source and freely available.</a:t>
            </a:r>
          </a:p>
          <a:p>
            <a:pPr algn="just"/>
            <a:endParaRPr lang="en-US" sz="1600" dirty="0">
              <a:solidFill>
                <a:schemeClr val="tx1"/>
              </a:solidFill>
            </a:endParaRPr>
          </a:p>
          <a:p>
            <a:pPr algn="just"/>
            <a:r>
              <a:rPr lang="en-US" sz="1600" dirty="0">
                <a:solidFill>
                  <a:schemeClr val="tx1"/>
                </a:solidFill>
              </a:rPr>
              <a:t>The web-based client is designed as an extension to </a:t>
            </a:r>
            <a:r>
              <a:rPr lang="en-US" sz="1600" dirty="0" err="1">
                <a:solidFill>
                  <a:schemeClr val="tx1"/>
                </a:solidFill>
              </a:rPr>
              <a:t>JBrowse</a:t>
            </a:r>
            <a:r>
              <a:rPr lang="en-US" sz="1600" dirty="0">
                <a:solidFill>
                  <a:schemeClr val="tx1"/>
                </a:solidFill>
              </a:rPr>
              <a:t>, a JavaScript-based genome browser that provides a fast, highly interactive interface for the visualization of genomic data. This </a:t>
            </a:r>
            <a:r>
              <a:rPr lang="en-US" sz="1600" dirty="0" err="1">
                <a:solidFill>
                  <a:schemeClr val="tx1"/>
                </a:solidFill>
              </a:rPr>
              <a:t>JBrowse</a:t>
            </a:r>
            <a:r>
              <a:rPr lang="en-US" sz="1600" dirty="0">
                <a:solidFill>
                  <a:schemeClr val="tx1"/>
                </a:solidFill>
              </a:rPr>
              <a:t> extension provides the gestures needed for editing annotations, such as dragging and dropping features to create new annotations of genes, transcripts and other genomic elements, dragging to change exon boundaries of existing annotations, and using context-specific menus to modify features. It has support for deep sequencing visualization (e.g., BAM data). The extension also connects to the annotation-editing service and the data-providing services.</a:t>
            </a:r>
          </a:p>
          <a:p>
            <a:pPr algn="just"/>
            <a:endParaRPr lang="en-US" sz="1600" dirty="0">
              <a:solidFill>
                <a:schemeClr val="tx1"/>
              </a:solidFill>
            </a:endParaRPr>
          </a:p>
          <a:p>
            <a:pPr algn="just"/>
            <a:r>
              <a:rPr lang="en-US" sz="1600" dirty="0">
                <a:solidFill>
                  <a:schemeClr val="tx1"/>
                </a:solidFill>
              </a:rPr>
              <a:t>The server-side annotation-editing engine is written in Java. It handles all the necessary logic for editing and deals with the complexities of modifications in a biological context, where a single change can have multiple cascading effects (e.g., when splitting or merging transcripts). Edits are stored persistently in the server, allowing users to quickly recover their data in the event of unexpected browser or server crashes. The server provides synchronized updates over multiple browser instances, so that every edit is immediately visible to all users who are viewing or editing the same region. It offers multiple levels of user accessibility, allowing project owners to decide with whom to share their work, and whether to allow read-only or both read and write access.</a:t>
            </a:r>
          </a:p>
          <a:p>
            <a:pPr algn="just"/>
            <a:endParaRPr lang="en-US" sz="1600" dirty="0">
              <a:solidFill>
                <a:schemeClr val="tx1"/>
              </a:solidFill>
            </a:endParaRPr>
          </a:p>
          <a:p>
            <a:pPr algn="just"/>
            <a:r>
              <a:rPr lang="en-US" sz="1600" dirty="0">
                <a:solidFill>
                  <a:schemeClr val="tx1"/>
                </a:solidFill>
              </a:rPr>
              <a:t>The server-side service that provides data to the client is built on top of Trellis, a Distributed Annotation System (DAS) server framework. It sends </a:t>
            </a:r>
            <a:r>
              <a:rPr lang="en-US" sz="1600" dirty="0" err="1">
                <a:solidFill>
                  <a:schemeClr val="tx1"/>
                </a:solidFill>
              </a:rPr>
              <a:t>JBrowse</a:t>
            </a:r>
            <a:r>
              <a:rPr lang="en-US" sz="1600" dirty="0">
                <a:solidFill>
                  <a:schemeClr val="tx1"/>
                </a:solidFill>
              </a:rPr>
              <a:t>-supported JavaScript Object Notation (JSON) data, rather than the more verbose DAS XML. We developed Trellis plugins to access data from the UCSC MySQL genome database, </a:t>
            </a:r>
            <a:r>
              <a:rPr lang="en-US" sz="1600" dirty="0" err="1">
                <a:solidFill>
                  <a:schemeClr val="tx1"/>
                </a:solidFill>
              </a:rPr>
              <a:t>Ensembl</a:t>
            </a:r>
            <a:r>
              <a:rPr lang="en-US" sz="1600" dirty="0">
                <a:solidFill>
                  <a:schemeClr val="tx1"/>
                </a:solidFill>
              </a:rPr>
              <a:t> DAS services, and </a:t>
            </a:r>
            <a:r>
              <a:rPr lang="en-US" sz="1600" dirty="0" smtClean="0">
                <a:solidFill>
                  <a:schemeClr val="tx1"/>
                </a:solidFill>
              </a:rPr>
              <a:t>GMOD </a:t>
            </a:r>
            <a:r>
              <a:rPr lang="en-US" sz="1600" dirty="0" err="1" smtClean="0">
                <a:solidFill>
                  <a:schemeClr val="tx1"/>
                </a:solidFill>
              </a:rPr>
              <a:t>Chado</a:t>
            </a:r>
            <a:r>
              <a:rPr lang="en-US" sz="1600" dirty="0" smtClean="0">
                <a:solidFill>
                  <a:schemeClr val="tx1"/>
                </a:solidFill>
              </a:rPr>
              <a:t> </a:t>
            </a:r>
            <a:r>
              <a:rPr lang="en-US" sz="1600" dirty="0">
                <a:solidFill>
                  <a:schemeClr val="tx1"/>
                </a:solidFill>
              </a:rPr>
              <a:t>databases. </a:t>
            </a:r>
            <a:endParaRPr lang="en-US" sz="1600" dirty="0" smtClean="0">
              <a:solidFill>
                <a:schemeClr val="tx1"/>
              </a:solidFill>
            </a:endParaRPr>
          </a:p>
          <a:p>
            <a:pPr algn="ctr"/>
            <a:endParaRPr lang="en-US" sz="1600" dirty="0">
              <a:solidFill>
                <a:schemeClr val="tx1"/>
              </a:solidFill>
            </a:endParaRPr>
          </a:p>
          <a:p>
            <a:pPr algn="ctr"/>
            <a:r>
              <a:rPr lang="en-US" sz="1800" b="1" smtClean="0">
                <a:solidFill>
                  <a:schemeClr val="tx1"/>
                </a:solidFill>
              </a:rPr>
              <a:t>WebApollo</a:t>
            </a:r>
            <a:r>
              <a:rPr lang="en-US" sz="1800" b="1" dirty="0" smtClean="0">
                <a:solidFill>
                  <a:schemeClr val="tx1"/>
                </a:solidFill>
              </a:rPr>
              <a:t> </a:t>
            </a:r>
            <a:r>
              <a:rPr lang="en-US" sz="1800" b="1" dirty="0" smtClean="0">
                <a:solidFill>
                  <a:schemeClr val="tx1"/>
                </a:solidFill>
              </a:rPr>
              <a:t>will be publicly released in the 4rth quarter of </a:t>
            </a:r>
            <a:r>
              <a:rPr lang="en-US" sz="1800" b="1" dirty="0" smtClean="0">
                <a:solidFill>
                  <a:schemeClr val="tx1"/>
                </a:solidFill>
              </a:rPr>
              <a:t>2012</a:t>
            </a:r>
            <a:endParaRPr lang="en-US" sz="1800" b="1" dirty="0" smtClean="0">
              <a:solidFill>
                <a:schemeClr val="tx1"/>
              </a:solidFill>
            </a:endParaRPr>
          </a:p>
          <a:p>
            <a:pPr algn="ctr"/>
            <a:r>
              <a:rPr lang="en-US" sz="2800" b="1" dirty="0" smtClean="0">
                <a:solidFill>
                  <a:schemeClr val="tx1"/>
                </a:solidFill>
              </a:rPr>
              <a:t>Public demo at </a:t>
            </a:r>
            <a:r>
              <a:rPr lang="en-US" sz="2800" b="1" dirty="0">
                <a:solidFill>
                  <a:schemeClr val="tx1"/>
                </a:solidFill>
              </a:rPr>
              <a:t>http://icebox.lbl.gov:8080/</a:t>
            </a:r>
            <a:r>
              <a:rPr lang="en-US" sz="2800" b="1" dirty="0" err="1">
                <a:solidFill>
                  <a:schemeClr val="tx1"/>
                </a:solidFill>
              </a:rPr>
              <a:t>ApolloWebDemo</a:t>
            </a:r>
            <a:r>
              <a:rPr lang="en-US" sz="2800" b="1" dirty="0">
                <a:solidFill>
                  <a:schemeClr val="tx1"/>
                </a:solidFill>
              </a:rPr>
              <a:t> </a:t>
            </a:r>
            <a:endParaRPr lang="en-US" sz="2800" b="1" dirty="0" smtClean="0">
              <a:solidFill>
                <a:schemeClr val="tx1"/>
              </a:solidFill>
            </a:endParaRPr>
          </a:p>
          <a:p>
            <a:pPr algn="ctr"/>
            <a:r>
              <a:rPr lang="en-US" sz="2800" b="1" dirty="0" smtClean="0">
                <a:solidFill>
                  <a:schemeClr val="tx1"/>
                </a:solidFill>
              </a:rPr>
              <a:t>More info at http</a:t>
            </a:r>
            <a:r>
              <a:rPr lang="en-US" sz="2800" b="1" dirty="0">
                <a:solidFill>
                  <a:schemeClr val="tx1"/>
                </a:solidFill>
              </a:rPr>
              <a:t>://</a:t>
            </a:r>
            <a:r>
              <a:rPr lang="en-US" sz="2800" b="1" dirty="0" err="1">
                <a:solidFill>
                  <a:schemeClr val="tx1"/>
                </a:solidFill>
              </a:rPr>
              <a:t>gmod.org</a:t>
            </a:r>
            <a:r>
              <a:rPr lang="en-US" sz="2800" b="1" dirty="0">
                <a:solidFill>
                  <a:schemeClr val="tx1"/>
                </a:solidFill>
              </a:rPr>
              <a:t>/wiki/</a:t>
            </a:r>
            <a:r>
              <a:rPr lang="en-US" sz="2800" b="1" dirty="0" err="1">
                <a:solidFill>
                  <a:schemeClr val="tx1"/>
                </a:solidFill>
              </a:rPr>
              <a:t>WebApollo</a:t>
            </a:r>
            <a:endParaRPr lang="en-US" sz="2800" b="1" dirty="0">
              <a:solidFill>
                <a:schemeClr val="tx1"/>
              </a:solidFill>
            </a:endParaRPr>
          </a:p>
        </p:txBody>
      </p:sp>
      <p:sp>
        <p:nvSpPr>
          <p:cNvPr id="41" name="Rectangle 40"/>
          <p:cNvSpPr/>
          <p:nvPr/>
        </p:nvSpPr>
        <p:spPr>
          <a:xfrm>
            <a:off x="-38451" y="-77588"/>
            <a:ext cx="43924792" cy="5546170"/>
          </a:xfrm>
          <a:prstGeom prst="rect">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4" name="Picture 23" descr="LBNL_Full_Logo_Final.png"/>
          <p:cNvPicPr>
            <a:picLocks noChangeAspect="1"/>
          </p:cNvPicPr>
          <p:nvPr/>
        </p:nvPicPr>
        <p:blipFill>
          <a:blip r:embed="rId3"/>
          <a:stretch>
            <a:fillRect/>
          </a:stretch>
        </p:blipFill>
        <p:spPr>
          <a:xfrm>
            <a:off x="1517038" y="1045401"/>
            <a:ext cx="3834898" cy="3271204"/>
          </a:xfrm>
          <a:prstGeom prst="rect">
            <a:avLst/>
          </a:prstGeom>
        </p:spPr>
      </p:pic>
      <p:pic>
        <p:nvPicPr>
          <p:cNvPr id="25" name="Picture 24" descr="ApolloLogoFull.png"/>
          <p:cNvPicPr>
            <a:picLocks noChangeAspect="1"/>
          </p:cNvPicPr>
          <p:nvPr/>
        </p:nvPicPr>
        <p:blipFill>
          <a:blip r:embed="rId4"/>
          <a:stretch>
            <a:fillRect/>
          </a:stretch>
        </p:blipFill>
        <p:spPr>
          <a:xfrm>
            <a:off x="37477192" y="1602700"/>
            <a:ext cx="5402893" cy="1957132"/>
          </a:xfrm>
          <a:prstGeom prst="rect">
            <a:avLst/>
          </a:prstGeom>
        </p:spPr>
      </p:pic>
      <p:sp>
        <p:nvSpPr>
          <p:cNvPr id="27" name="TextBox 26"/>
          <p:cNvSpPr txBox="1"/>
          <p:nvPr/>
        </p:nvSpPr>
        <p:spPr>
          <a:xfrm>
            <a:off x="11034534" y="1072467"/>
            <a:ext cx="184666" cy="1415772"/>
          </a:xfrm>
          <a:prstGeom prst="rect">
            <a:avLst/>
          </a:prstGeom>
          <a:noFill/>
        </p:spPr>
        <p:txBody>
          <a:bodyPr wrap="none" rtlCol="0">
            <a:spAutoFit/>
          </a:bodyPr>
          <a:lstStyle/>
          <a:p>
            <a:endParaRPr lang="en-US" dirty="0"/>
          </a:p>
        </p:txBody>
      </p:sp>
      <p:sp>
        <p:nvSpPr>
          <p:cNvPr id="28" name="TextBox 27"/>
          <p:cNvSpPr txBox="1"/>
          <p:nvPr/>
        </p:nvSpPr>
        <p:spPr>
          <a:xfrm>
            <a:off x="8261137" y="310804"/>
            <a:ext cx="27428904" cy="3046988"/>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none" rtlCol="0">
            <a:spAutoFit/>
          </a:bodyPr>
          <a:lstStyle/>
          <a:p>
            <a:pPr algn="ctr"/>
            <a:r>
              <a:rPr lang="en-US" sz="9600" dirty="0" err="1" smtClean="0">
                <a:solidFill>
                  <a:schemeClr val="bg1"/>
                </a:solidFill>
              </a:rPr>
              <a:t>WebApollo</a:t>
            </a:r>
            <a:r>
              <a:rPr lang="en-US" sz="9600" dirty="0" smtClean="0">
                <a:solidFill>
                  <a:schemeClr val="bg1"/>
                </a:solidFill>
              </a:rPr>
              <a:t>: A Web-based Sequence Annotation Editor </a:t>
            </a:r>
          </a:p>
          <a:p>
            <a:pPr algn="ctr"/>
            <a:r>
              <a:rPr lang="en-US" sz="9600" dirty="0" smtClean="0">
                <a:solidFill>
                  <a:schemeClr val="bg1"/>
                </a:solidFill>
              </a:rPr>
              <a:t>for Distributed Community Annotation </a:t>
            </a:r>
            <a:endParaRPr lang="en-US" sz="9600" dirty="0">
              <a:solidFill>
                <a:schemeClr val="bg1"/>
              </a:solidFill>
            </a:endParaRPr>
          </a:p>
        </p:txBody>
      </p:sp>
      <p:sp>
        <p:nvSpPr>
          <p:cNvPr id="29" name="TextBox 28"/>
          <p:cNvSpPr txBox="1"/>
          <p:nvPr/>
        </p:nvSpPr>
        <p:spPr>
          <a:xfrm>
            <a:off x="16667748" y="1644650"/>
            <a:ext cx="184666" cy="1415772"/>
          </a:xfrm>
          <a:prstGeom prst="rect">
            <a:avLst/>
          </a:prstGeom>
          <a:noFill/>
        </p:spPr>
        <p:txBody>
          <a:bodyPr wrap="none" rtlCol="0">
            <a:spAutoFit/>
          </a:bodyPr>
          <a:lstStyle/>
          <a:p>
            <a:endParaRPr lang="en-US" dirty="0"/>
          </a:p>
        </p:txBody>
      </p:sp>
      <p:sp>
        <p:nvSpPr>
          <p:cNvPr id="30" name="TextBox 29"/>
          <p:cNvSpPr txBox="1"/>
          <p:nvPr/>
        </p:nvSpPr>
        <p:spPr>
          <a:xfrm>
            <a:off x="6517676" y="3670274"/>
            <a:ext cx="30855848" cy="646331"/>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none" rtlCol="0">
            <a:spAutoFit/>
          </a:bodyPr>
          <a:lstStyle/>
          <a:p>
            <a:pPr algn="ctr"/>
            <a:r>
              <a:rPr lang="en-US" sz="3600" dirty="0">
                <a:solidFill>
                  <a:schemeClr val="bg1"/>
                </a:solidFill>
              </a:rPr>
              <a:t>Ed Lee</a:t>
            </a:r>
            <a:r>
              <a:rPr lang="en-US" sz="3600" baseline="30000" dirty="0">
                <a:solidFill>
                  <a:schemeClr val="bg1"/>
                </a:solidFill>
              </a:rPr>
              <a:t>1</a:t>
            </a:r>
            <a:r>
              <a:rPr lang="en-US" sz="3600" dirty="0">
                <a:solidFill>
                  <a:schemeClr val="bg1"/>
                </a:solidFill>
              </a:rPr>
              <a:t>, Gregg Helt</a:t>
            </a:r>
            <a:r>
              <a:rPr lang="en-US" sz="3600" baseline="30000" dirty="0">
                <a:solidFill>
                  <a:schemeClr val="bg1"/>
                </a:solidFill>
              </a:rPr>
              <a:t>1</a:t>
            </a:r>
            <a:r>
              <a:rPr lang="en-US" sz="3600" dirty="0">
                <a:solidFill>
                  <a:schemeClr val="bg1"/>
                </a:solidFill>
              </a:rPr>
              <a:t>, Nomi Harris</a:t>
            </a:r>
            <a:r>
              <a:rPr lang="en-US" sz="3600" baseline="30000" dirty="0">
                <a:solidFill>
                  <a:schemeClr val="bg1"/>
                </a:solidFill>
              </a:rPr>
              <a:t>1</a:t>
            </a:r>
            <a:r>
              <a:rPr lang="en-US" sz="3600" dirty="0">
                <a:solidFill>
                  <a:schemeClr val="bg1"/>
                </a:solidFill>
              </a:rPr>
              <a:t>, Robert Buels</a:t>
            </a:r>
            <a:r>
              <a:rPr lang="en-US" sz="3600" baseline="30000" dirty="0">
                <a:solidFill>
                  <a:schemeClr val="bg1"/>
                </a:solidFill>
              </a:rPr>
              <a:t>3</a:t>
            </a:r>
            <a:r>
              <a:rPr lang="en-US" sz="3600" dirty="0">
                <a:solidFill>
                  <a:schemeClr val="bg1"/>
                </a:solidFill>
              </a:rPr>
              <a:t>, Christopher Childers</a:t>
            </a:r>
            <a:r>
              <a:rPr lang="en-US" sz="3600" baseline="30000" dirty="0">
                <a:solidFill>
                  <a:schemeClr val="bg1"/>
                </a:solidFill>
              </a:rPr>
              <a:t>2</a:t>
            </a:r>
            <a:r>
              <a:rPr lang="en-US" sz="3600" dirty="0">
                <a:solidFill>
                  <a:schemeClr val="bg1"/>
                </a:solidFill>
              </a:rPr>
              <a:t>, Justin Reese</a:t>
            </a:r>
            <a:r>
              <a:rPr lang="en-US" sz="3600" baseline="30000" dirty="0">
                <a:solidFill>
                  <a:schemeClr val="bg1"/>
                </a:solidFill>
              </a:rPr>
              <a:t>2</a:t>
            </a:r>
            <a:r>
              <a:rPr lang="en-US" sz="3600" dirty="0">
                <a:solidFill>
                  <a:schemeClr val="bg1"/>
                </a:solidFill>
              </a:rPr>
              <a:t>, </a:t>
            </a:r>
            <a:r>
              <a:rPr lang="en-US" sz="3600" dirty="0" err="1">
                <a:solidFill>
                  <a:schemeClr val="bg1"/>
                </a:solidFill>
              </a:rPr>
              <a:t>Mónica</a:t>
            </a:r>
            <a:r>
              <a:rPr lang="en-US" sz="3600" dirty="0">
                <a:solidFill>
                  <a:schemeClr val="bg1"/>
                </a:solidFill>
              </a:rPr>
              <a:t> Muñoz-Torres</a:t>
            </a:r>
            <a:r>
              <a:rPr lang="en-US" sz="3600" baseline="30000" dirty="0">
                <a:solidFill>
                  <a:schemeClr val="bg1"/>
                </a:solidFill>
              </a:rPr>
              <a:t>2</a:t>
            </a:r>
            <a:r>
              <a:rPr lang="en-US" sz="3600" dirty="0">
                <a:solidFill>
                  <a:schemeClr val="bg1"/>
                </a:solidFill>
              </a:rPr>
              <a:t>, Christine Elsik</a:t>
            </a:r>
            <a:r>
              <a:rPr lang="en-US" sz="3600" baseline="30000" dirty="0">
                <a:solidFill>
                  <a:schemeClr val="bg1"/>
                </a:solidFill>
              </a:rPr>
              <a:t>2</a:t>
            </a:r>
            <a:r>
              <a:rPr lang="en-US" sz="3600" dirty="0">
                <a:solidFill>
                  <a:schemeClr val="bg1"/>
                </a:solidFill>
              </a:rPr>
              <a:t>, Ian Holmes</a:t>
            </a:r>
            <a:r>
              <a:rPr lang="en-US" sz="3600" baseline="30000" dirty="0">
                <a:solidFill>
                  <a:schemeClr val="bg1"/>
                </a:solidFill>
              </a:rPr>
              <a:t>3</a:t>
            </a:r>
            <a:r>
              <a:rPr lang="en-US" sz="3600" dirty="0">
                <a:solidFill>
                  <a:schemeClr val="bg1"/>
                </a:solidFill>
              </a:rPr>
              <a:t>, and Suzanna Lewis</a:t>
            </a:r>
            <a:r>
              <a:rPr lang="en-US" sz="3600" baseline="30000" dirty="0">
                <a:solidFill>
                  <a:schemeClr val="bg1"/>
                </a:solidFill>
              </a:rPr>
              <a:t>1</a:t>
            </a:r>
          </a:p>
        </p:txBody>
      </p:sp>
      <p:sp>
        <p:nvSpPr>
          <p:cNvPr id="31" name="TextBox 30"/>
          <p:cNvSpPr txBox="1"/>
          <p:nvPr/>
        </p:nvSpPr>
        <p:spPr>
          <a:xfrm>
            <a:off x="6953041" y="4456041"/>
            <a:ext cx="30244052" cy="523220"/>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2800" dirty="0" smtClean="0">
                <a:solidFill>
                  <a:srgbClr val="FFFFFF"/>
                </a:solidFill>
              </a:rPr>
              <a:t>1) Berkeley Bioinformatics Open-source Projects, Lawrence Berkeley National Laboratory, Berkeley, CA;  2) Georgetown University, Washington DC; 3) University of California at Berkeley, Berkeley, CA</a:t>
            </a:r>
            <a:endParaRPr lang="en-US" sz="2800" dirty="0">
              <a:solidFill>
                <a:srgbClr val="FFFFFF"/>
              </a:solidFill>
            </a:endParaRPr>
          </a:p>
        </p:txBody>
      </p:sp>
      <p:pic>
        <p:nvPicPr>
          <p:cNvPr id="5" name="Picture 4" descr="Screen shot 2012-05-27 at 5.39.36 AM.png"/>
          <p:cNvPicPr>
            <a:picLocks noChangeAspect="1"/>
          </p:cNvPicPr>
          <p:nvPr/>
        </p:nvPicPr>
        <p:blipFill rotWithShape="1">
          <a:blip r:embed="rId5">
            <a:extLst>
              <a:ext uri="{28A0092B-C50C-407E-A947-70E740481C1C}">
                <a14:useLocalDpi xmlns:a14="http://schemas.microsoft.com/office/drawing/2010/main" val="0"/>
              </a:ext>
            </a:extLst>
          </a:blip>
          <a:srcRect b="5744"/>
          <a:stretch/>
        </p:blipFill>
        <p:spPr>
          <a:xfrm>
            <a:off x="12686354" y="10419891"/>
            <a:ext cx="18518491" cy="13150563"/>
          </a:xfrm>
          <a:prstGeom prst="rect">
            <a:avLst/>
          </a:prstGeom>
          <a:solidFill>
            <a:srgbClr val="000000">
              <a:shade val="95000"/>
            </a:srgbClr>
          </a:solidFill>
          <a:ln w="444500" cap="sq">
            <a:solidFill>
              <a:srgbClr val="335B8D"/>
            </a:solidFill>
            <a:miter lim="800000"/>
          </a:ln>
          <a:effectLst/>
        </p:spPr>
      </p:pic>
      <p:sp>
        <p:nvSpPr>
          <p:cNvPr id="46" name="Rounded Rectangle 45"/>
          <p:cNvSpPr/>
          <p:nvPr/>
        </p:nvSpPr>
        <p:spPr>
          <a:xfrm>
            <a:off x="11844238" y="5720310"/>
            <a:ext cx="20202724" cy="453634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sp>
        <p:nvSpPr>
          <p:cNvPr id="44" name="Rounded Rectangle 43"/>
          <p:cNvSpPr/>
          <p:nvPr/>
        </p:nvSpPr>
        <p:spPr>
          <a:xfrm>
            <a:off x="12051574" y="7349331"/>
            <a:ext cx="9472157" cy="2759413"/>
          </a:xfrm>
          <a:prstGeom prst="roundRect">
            <a:avLst/>
          </a:prstGeom>
          <a:solidFill>
            <a:schemeClr val="accent1">
              <a:lumMod val="20000"/>
              <a:lumOff val="80000"/>
            </a:schemeClr>
          </a:solidFill>
        </p:spPr>
        <p:style>
          <a:lnRef idx="1">
            <a:schemeClr val="accent1"/>
          </a:lnRef>
          <a:fillRef idx="2">
            <a:schemeClr val="accent1"/>
          </a:fillRef>
          <a:effectRef idx="1">
            <a:schemeClr val="accent1"/>
          </a:effectRef>
          <a:fontRef idx="minor">
            <a:schemeClr val="dk1"/>
          </a:fontRef>
        </p:style>
        <p:txBody>
          <a:bodyPr rtlCol="0" anchor="ctr"/>
          <a:lstStyle/>
          <a:p>
            <a:pPr algn="just"/>
            <a:r>
              <a:rPr lang="en-US" sz="1800" dirty="0"/>
              <a:t>Shown below is </a:t>
            </a:r>
            <a:r>
              <a:rPr lang="en-US" sz="1800" dirty="0" err="1"/>
              <a:t>WebApollo</a:t>
            </a:r>
            <a:r>
              <a:rPr lang="en-US" sz="1800" dirty="0"/>
              <a:t> displaying tracks of genomic annotations along a small region of a scaffold from Honey Bee (</a:t>
            </a:r>
            <a:r>
              <a:rPr lang="en-US" sz="1800" dirty="0" err="1"/>
              <a:t>Apis</a:t>
            </a:r>
            <a:r>
              <a:rPr lang="en-US" sz="1800" dirty="0"/>
              <a:t> </a:t>
            </a:r>
            <a:r>
              <a:rPr lang="en-US" sz="1800" dirty="0" err="1"/>
              <a:t>Mellifera</a:t>
            </a:r>
            <a:r>
              <a:rPr lang="en-US" sz="1800" dirty="0"/>
              <a:t>) genome assembly 4.5.  In the top track are in-progress gene models being created and edited in </a:t>
            </a:r>
            <a:r>
              <a:rPr lang="en-US" sz="1800" dirty="0" err="1"/>
              <a:t>WebApollo</a:t>
            </a:r>
            <a:r>
              <a:rPr lang="en-US" sz="1800" dirty="0"/>
              <a:t>.  Results from various gene prediction programs are shown in yellow &amp; orange.  Results from MAKER, an analysis pipeline that builds consensus results from a number of the other computational analyses, is displayed in teal.  </a:t>
            </a:r>
            <a:r>
              <a:rPr lang="en-US" sz="1800" dirty="0" smtClean="0"/>
              <a:t>The Official </a:t>
            </a:r>
            <a:r>
              <a:rPr lang="en-US" sz="1800" dirty="0"/>
              <a:t>Gene Set, </a:t>
            </a:r>
            <a:r>
              <a:rPr lang="en-US" sz="1800" dirty="0" smtClean="0"/>
              <a:t>created using GLEAN, is shown </a:t>
            </a:r>
            <a:r>
              <a:rPr lang="en-US" sz="1800" dirty="0"/>
              <a:t>in green.  Transcripts from </a:t>
            </a:r>
            <a:r>
              <a:rPr lang="en-US" sz="1800" dirty="0" smtClean="0"/>
              <a:t>the NCBI </a:t>
            </a:r>
            <a:r>
              <a:rPr lang="en-US" sz="1800" dirty="0" err="1"/>
              <a:t>RefSeq</a:t>
            </a:r>
            <a:r>
              <a:rPr lang="en-US" sz="1800" dirty="0"/>
              <a:t> database are shown in pink.  Aligned ESTs are shown in purple  Results from high throughput sequencing (RNA-</a:t>
            </a:r>
            <a:r>
              <a:rPr lang="en-US" sz="1800" dirty="0" err="1"/>
              <a:t>Seq</a:t>
            </a:r>
            <a:r>
              <a:rPr lang="en-US" sz="1800" dirty="0"/>
              <a:t>) are displayed </a:t>
            </a:r>
            <a:r>
              <a:rPr lang="en-US" sz="1800" dirty="0" smtClean="0"/>
              <a:t>as </a:t>
            </a:r>
            <a:r>
              <a:rPr lang="en-US" sz="1800" dirty="0"/>
              <a:t>assembled </a:t>
            </a:r>
            <a:r>
              <a:rPr lang="en-US" sz="1800" dirty="0" err="1"/>
              <a:t>contigs</a:t>
            </a:r>
            <a:r>
              <a:rPr lang="en-US" sz="1800" dirty="0"/>
              <a:t> (using exonerate) in dark blue, </a:t>
            </a:r>
            <a:r>
              <a:rPr lang="en-US" sz="1800" dirty="0" smtClean="0"/>
              <a:t>and as  </a:t>
            </a:r>
            <a:r>
              <a:rPr lang="en-US" sz="1800" dirty="0"/>
              <a:t>coverage </a:t>
            </a:r>
            <a:r>
              <a:rPr lang="en-US" sz="1800" dirty="0" smtClean="0"/>
              <a:t>graphs for two different experiments at the bottom.</a:t>
            </a:r>
            <a:endParaRPr lang="en-US" sz="1800" dirty="0"/>
          </a:p>
        </p:txBody>
      </p:sp>
      <p:sp>
        <p:nvSpPr>
          <p:cNvPr id="45" name="Rounded Rectangle 44"/>
          <p:cNvSpPr/>
          <p:nvPr/>
        </p:nvSpPr>
        <p:spPr>
          <a:xfrm>
            <a:off x="22295518" y="7358315"/>
            <a:ext cx="9472157" cy="2759413"/>
          </a:xfrm>
          <a:prstGeom prst="roundRect">
            <a:avLst/>
          </a:prstGeom>
          <a:solidFill>
            <a:schemeClr val="accent1">
              <a:lumMod val="20000"/>
              <a:lumOff val="80000"/>
            </a:schemeClr>
          </a:solidFill>
        </p:spPr>
        <p:style>
          <a:lnRef idx="1">
            <a:schemeClr val="accent1"/>
          </a:lnRef>
          <a:fillRef idx="2">
            <a:schemeClr val="accent1"/>
          </a:fillRef>
          <a:effectRef idx="1">
            <a:schemeClr val="accent1"/>
          </a:effectRef>
          <a:fontRef idx="minor">
            <a:schemeClr val="dk1"/>
          </a:fontRef>
        </p:style>
        <p:txBody>
          <a:bodyPr rtlCol="0" anchor="ctr"/>
          <a:lstStyle/>
          <a:p>
            <a:pPr algn="just"/>
            <a:r>
              <a:rPr lang="en-US" sz="1800" dirty="0"/>
              <a:t>This region illustrates the problem with relying solely on computational analyses for determining gene structures.  Of the gene prediction results, no program is in complete agreement with any other in calling intron-exon boundaries across the region.  MAKER, the Official Gene Set, and </a:t>
            </a:r>
            <a:r>
              <a:rPr lang="en-US" sz="1800" dirty="0" err="1"/>
              <a:t>RefSeq</a:t>
            </a:r>
            <a:r>
              <a:rPr lang="en-US" sz="1800" dirty="0"/>
              <a:t> also disagree.  </a:t>
            </a:r>
            <a:r>
              <a:rPr lang="en-US" sz="1800" dirty="0" smtClean="0"/>
              <a:t>Results </a:t>
            </a:r>
            <a:r>
              <a:rPr lang="en-US" sz="1800" dirty="0"/>
              <a:t>like these are common, and curators and tools to enable </a:t>
            </a:r>
            <a:r>
              <a:rPr lang="en-US" sz="1800" dirty="0" err="1"/>
              <a:t>curation</a:t>
            </a:r>
            <a:r>
              <a:rPr lang="en-US" sz="1800" dirty="0"/>
              <a:t> are needed to manually resolve these differences in order to create a more accurate gene set for the sequenced organism.  </a:t>
            </a:r>
            <a:r>
              <a:rPr lang="en-US" sz="1800" dirty="0" err="1"/>
              <a:t>WebApollo</a:t>
            </a:r>
            <a:r>
              <a:rPr lang="en-US" sz="1800" dirty="0"/>
              <a:t> allows curators to build gene models via an intuitive drag-and-drop user interface. </a:t>
            </a:r>
            <a:r>
              <a:rPr lang="en-US" sz="1800" dirty="0" smtClean="0"/>
              <a:t>Curators </a:t>
            </a:r>
            <a:r>
              <a:rPr lang="en-US" sz="1800" dirty="0"/>
              <a:t>can create an initial annotation based on any computational result, then add or delete exons, extend exons, and merge or split </a:t>
            </a:r>
            <a:r>
              <a:rPr lang="en-US" sz="1800" dirty="0" smtClean="0"/>
              <a:t>transcripts.</a:t>
            </a:r>
            <a:endParaRPr lang="en-US" sz="1800" dirty="0"/>
          </a:p>
        </p:txBody>
      </p:sp>
      <p:sp>
        <p:nvSpPr>
          <p:cNvPr id="47" name="TextBox 46"/>
          <p:cNvSpPr txBox="1"/>
          <p:nvPr/>
        </p:nvSpPr>
        <p:spPr>
          <a:xfrm>
            <a:off x="12330862" y="5759951"/>
            <a:ext cx="19716100" cy="1600438"/>
          </a:xfrm>
          <a:prstGeom prst="rect">
            <a:avLst/>
          </a:prstGeom>
          <a:noFill/>
        </p:spPr>
        <p:txBody>
          <a:bodyPr wrap="square" rtlCol="0">
            <a:spAutoFit/>
          </a:bodyPr>
          <a:lstStyle/>
          <a:p>
            <a:pPr algn="ctr"/>
            <a:r>
              <a:rPr lang="en-US" sz="5400" dirty="0" smtClean="0"/>
              <a:t>Manual </a:t>
            </a:r>
            <a:r>
              <a:rPr lang="en-US" sz="5400" dirty="0" err="1" smtClean="0"/>
              <a:t>Curation</a:t>
            </a:r>
            <a:r>
              <a:rPr lang="en-US" sz="5400" dirty="0" smtClean="0"/>
              <a:t> of Gene Structures: </a:t>
            </a:r>
          </a:p>
          <a:p>
            <a:pPr algn="ctr"/>
            <a:r>
              <a:rPr lang="en-US" sz="4400" dirty="0"/>
              <a:t>a</a:t>
            </a:r>
            <a:r>
              <a:rPr lang="en-US" sz="4400" dirty="0" smtClean="0"/>
              <a:t> crucial component of genome analysis  </a:t>
            </a:r>
            <a:endParaRPr lang="en-US" sz="4400" dirty="0"/>
          </a:p>
        </p:txBody>
      </p:sp>
      <p:grpSp>
        <p:nvGrpSpPr>
          <p:cNvPr id="61" name="Group 60"/>
          <p:cNvGrpSpPr/>
          <p:nvPr/>
        </p:nvGrpSpPr>
        <p:grpSpPr>
          <a:xfrm>
            <a:off x="225349" y="17582860"/>
            <a:ext cx="12033521" cy="15003793"/>
            <a:chOff x="225349" y="17114987"/>
            <a:chExt cx="12033521" cy="15003793"/>
          </a:xfrm>
        </p:grpSpPr>
        <p:pic>
          <p:nvPicPr>
            <p:cNvPr id="49" name="Picture 48" descr="Sequence Alterations.png"/>
            <p:cNvPicPr>
              <a:picLocks noChangeAspect="1"/>
            </p:cNvPicPr>
            <p:nvPr/>
          </p:nvPicPr>
          <p:blipFill rotWithShape="1">
            <a:blip r:embed="rId6">
              <a:extLst>
                <a:ext uri="{28A0092B-C50C-407E-A947-70E740481C1C}">
                  <a14:useLocalDpi xmlns:a14="http://schemas.microsoft.com/office/drawing/2010/main" val="0"/>
                </a:ext>
              </a:extLst>
            </a:blip>
            <a:srcRect r="17932"/>
            <a:stretch/>
          </p:blipFill>
          <p:spPr>
            <a:xfrm>
              <a:off x="787536" y="20369480"/>
              <a:ext cx="10824792" cy="8485299"/>
            </a:xfrm>
            <a:prstGeom prst="rect">
              <a:avLst/>
            </a:prstGeom>
            <a:solidFill>
              <a:srgbClr val="000000">
                <a:shade val="95000"/>
              </a:srgbClr>
            </a:solidFill>
            <a:ln w="444500" cap="sq">
              <a:solidFill>
                <a:srgbClr val="335B8D"/>
              </a:solidFill>
              <a:miter lim="800000"/>
            </a:ln>
            <a:effectLst/>
          </p:spPr>
        </p:pic>
        <p:grpSp>
          <p:nvGrpSpPr>
            <p:cNvPr id="60" name="Group 59"/>
            <p:cNvGrpSpPr/>
            <p:nvPr/>
          </p:nvGrpSpPr>
          <p:grpSpPr>
            <a:xfrm>
              <a:off x="225349" y="17114987"/>
              <a:ext cx="12033521" cy="3114567"/>
              <a:chOff x="225349" y="17598811"/>
              <a:chExt cx="12033521" cy="3114567"/>
            </a:xfrm>
          </p:grpSpPr>
          <p:sp>
            <p:nvSpPr>
              <p:cNvPr id="50" name="Rounded Rectangle 49"/>
              <p:cNvSpPr/>
              <p:nvPr/>
            </p:nvSpPr>
            <p:spPr>
              <a:xfrm>
                <a:off x="225349" y="17598811"/>
                <a:ext cx="11891315" cy="3114567"/>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5400" dirty="0">
                  <a:solidFill>
                    <a:srgbClr val="000000"/>
                  </a:solidFill>
                </a:endParaRPr>
              </a:p>
            </p:txBody>
          </p:sp>
          <p:sp>
            <p:nvSpPr>
              <p:cNvPr id="56" name="TextBox 55"/>
              <p:cNvSpPr txBox="1"/>
              <p:nvPr/>
            </p:nvSpPr>
            <p:spPr>
              <a:xfrm>
                <a:off x="646843" y="17738857"/>
                <a:ext cx="11612027" cy="2246769"/>
              </a:xfrm>
              <a:prstGeom prst="rect">
                <a:avLst/>
              </a:prstGeom>
              <a:noFill/>
            </p:spPr>
            <p:txBody>
              <a:bodyPr wrap="square" rtlCol="0">
                <a:spAutoFit/>
              </a:bodyPr>
              <a:lstStyle/>
              <a:p>
                <a:r>
                  <a:rPr lang="en-US" sz="5400" dirty="0">
                    <a:solidFill>
                      <a:srgbClr val="000000"/>
                    </a:solidFill>
                  </a:rPr>
                  <a:t>Curating Genomic Sequence Alterations</a:t>
                </a:r>
              </a:p>
              <a:p>
                <a:endParaRPr lang="en-US" dirty="0"/>
              </a:p>
            </p:txBody>
          </p:sp>
          <p:sp>
            <p:nvSpPr>
              <p:cNvPr id="57" name="Rounded Rectangle 56"/>
              <p:cNvSpPr/>
              <p:nvPr/>
            </p:nvSpPr>
            <p:spPr>
              <a:xfrm>
                <a:off x="557978" y="18747872"/>
                <a:ext cx="11279398" cy="1892631"/>
              </a:xfrm>
              <a:prstGeom prst="roundRect">
                <a:avLst/>
              </a:prstGeom>
              <a:solidFill>
                <a:srgbClr val="DCE6F2"/>
              </a:solidFill>
            </p:spPr>
            <p:style>
              <a:lnRef idx="1">
                <a:schemeClr val="accent1"/>
              </a:lnRef>
              <a:fillRef idx="2">
                <a:schemeClr val="accent1"/>
              </a:fillRef>
              <a:effectRef idx="1">
                <a:schemeClr val="accent1"/>
              </a:effectRef>
              <a:fontRef idx="minor">
                <a:schemeClr val="dk1"/>
              </a:fontRef>
            </p:style>
            <p:txBody>
              <a:bodyPr rtlCol="0" anchor="ctr"/>
              <a:lstStyle/>
              <a:p>
                <a:pPr algn="just"/>
                <a:r>
                  <a:rPr lang="en-US" sz="1800" dirty="0"/>
                  <a:t>Genome assemblies with lower sequencing coverage can often have small errors in the assembled genomic sequence.  These are often first spotted by curators, when the errors cause problems with gene structures.  To enable </a:t>
                </a:r>
                <a:r>
                  <a:rPr lang="en-US" sz="1800" dirty="0" err="1"/>
                  <a:t>curation</a:t>
                </a:r>
                <a:r>
                  <a:rPr lang="en-US" sz="1800" dirty="0"/>
                  <a:t> in the presence of genome sequencing errors, </a:t>
                </a:r>
                <a:r>
                  <a:rPr lang="en-US" sz="1800" dirty="0" err="1"/>
                  <a:t>WebApollo</a:t>
                </a:r>
                <a:r>
                  <a:rPr lang="en-US" sz="1800" dirty="0"/>
                  <a:t> allows curators to annotate genomic sequence insertions, deletions, and substitutions.  These annotations do not alter the underlying assembly on the server.  However they are taken into account when determining the sequence of an annotation. </a:t>
                </a:r>
              </a:p>
            </p:txBody>
          </p:sp>
        </p:grpSp>
        <p:sp>
          <p:nvSpPr>
            <p:cNvPr id="58" name="Rounded Rectangle 57"/>
            <p:cNvSpPr/>
            <p:nvPr/>
          </p:nvSpPr>
          <p:spPr>
            <a:xfrm>
              <a:off x="330104" y="28998728"/>
              <a:ext cx="11844238" cy="3120052"/>
            </a:xfrm>
            <a:prstGeom prst="roundRect">
              <a:avLst/>
            </a:prstGeom>
            <a:solidFill>
              <a:schemeClr val="accent1">
                <a:lumMod val="20000"/>
                <a:lumOff val="80000"/>
              </a:schemeClr>
            </a:solidFill>
          </p:spPr>
          <p:style>
            <a:lnRef idx="1">
              <a:schemeClr val="accent1"/>
            </a:lnRef>
            <a:fillRef idx="2">
              <a:schemeClr val="accent1"/>
            </a:fillRef>
            <a:effectRef idx="1">
              <a:schemeClr val="accent1"/>
            </a:effectRef>
            <a:fontRef idx="minor">
              <a:schemeClr val="dk1"/>
            </a:fontRef>
          </p:style>
          <p:txBody>
            <a:bodyPr rtlCol="0" anchor="ctr"/>
            <a:lstStyle/>
            <a:p>
              <a:pPr algn="just"/>
              <a:r>
                <a:rPr lang="en-US" sz="1800" dirty="0"/>
                <a:t>The above image </a:t>
              </a:r>
              <a:r>
                <a:rPr lang="en-US" sz="1800" dirty="0" smtClean="0"/>
                <a:t>shows </a:t>
              </a:r>
              <a:r>
                <a:rPr lang="en-US" sz="1800" dirty="0"/>
                <a:t>the results of a series of sequence alteration editing operations in </a:t>
              </a:r>
              <a:r>
                <a:rPr lang="en-US" sz="1800" dirty="0" err="1"/>
                <a:t>WebApollo</a:t>
              </a:r>
              <a:r>
                <a:rPr lang="en-US" sz="1800" dirty="0"/>
                <a:t>.  The top panel shows no sequence alterations, but the </a:t>
              </a:r>
              <a:r>
                <a:rPr lang="en-US" sz="1800" dirty="0" smtClean="0"/>
                <a:t>transcript annotation </a:t>
              </a:r>
              <a:r>
                <a:rPr lang="en-US" sz="1800" dirty="0"/>
                <a:t>(in blue) is flagged with an orange exclamation </a:t>
              </a:r>
              <a:r>
                <a:rPr lang="en-US" sz="1800" dirty="0" smtClean="0"/>
                <a:t>icon which </a:t>
              </a:r>
              <a:r>
                <a:rPr lang="en-US" sz="1800" dirty="0"/>
                <a:t>indicates that the curated intron-exon junction does not follow the canonical splice site pattern of having a "GT" immediately 3' of the junction.  In the second panel a curator has examined this issue and determined that a base was </a:t>
              </a:r>
              <a:r>
                <a:rPr lang="en-US" sz="1800" dirty="0" err="1"/>
                <a:t>mis</a:t>
              </a:r>
              <a:r>
                <a:rPr lang="en-US" sz="1800" dirty="0"/>
                <a:t>-called in the assembly, and has therefore added a substitution annotation (shown in yellow), substituting a "T" for a "C".  This change immediately triggers removal of the non-canonical warning icon, since </a:t>
              </a:r>
              <a:r>
                <a:rPr lang="en-US" sz="1800" dirty="0" smtClean="0"/>
                <a:t>with </a:t>
              </a:r>
              <a:r>
                <a:rPr lang="en-US" sz="1800" dirty="0"/>
                <a:t>the </a:t>
              </a:r>
              <a:r>
                <a:rPr lang="en-US" sz="1800" dirty="0" smtClean="0"/>
                <a:t>substitution </a:t>
              </a:r>
              <a:r>
                <a:rPr lang="en-US" sz="1800" dirty="0"/>
                <a:t>the splice junction now has the canonical "GT".  In the third panel a curator has created a sequence insertion annotation (shown in green) upstream of the splice, and for the transcript annotation this leads to a stop codon which truncates the CDS.  In the last panel a sequence deletion annotation has been created (shown in red), which causes a frame shift for the annotation transcript, resulting in reversal of the CDS truncation. </a:t>
              </a:r>
            </a:p>
          </p:txBody>
        </p:sp>
      </p:grpSp>
      <p:sp>
        <p:nvSpPr>
          <p:cNvPr id="62" name="Rounded Rectangle 61"/>
          <p:cNvSpPr/>
          <p:nvPr/>
        </p:nvSpPr>
        <p:spPr>
          <a:xfrm>
            <a:off x="31093650" y="31761692"/>
            <a:ext cx="12700180" cy="904773"/>
          </a:xfrm>
          <a:prstGeom prst="roundRect">
            <a:avLst/>
          </a:prstGeom>
          <a:solidFill>
            <a:schemeClr val="accent1">
              <a:lumMod val="20000"/>
              <a:lumOff val="80000"/>
            </a:schemeClr>
          </a:solidFill>
        </p:spPr>
        <p:style>
          <a:lnRef idx="1">
            <a:schemeClr val="accent1"/>
          </a:lnRef>
          <a:fillRef idx="2">
            <a:schemeClr val="accent1"/>
          </a:fillRef>
          <a:effectRef idx="1">
            <a:schemeClr val="accent1"/>
          </a:effectRef>
          <a:fontRef idx="minor">
            <a:schemeClr val="dk1"/>
          </a:fontRef>
        </p:style>
        <p:txBody>
          <a:bodyPr rtlCol="0" anchor="ctr"/>
          <a:lstStyle/>
          <a:p>
            <a:r>
              <a:rPr lang="en-US" sz="1600" dirty="0"/>
              <a:t>This work was supported by the National Institutes of Health grant numbers 5R01GM080203 from the National Institute of General Medical Sciences; and by the Director, Office of Science, Office of Basic Energy Sciences, of the U.S. Department of Energy under Contract No. DE-AC02-05CH11231</a:t>
            </a:r>
          </a:p>
        </p:txBody>
      </p:sp>
      <p:sp>
        <p:nvSpPr>
          <p:cNvPr id="63" name="Curved Left Arrow 62"/>
          <p:cNvSpPr/>
          <p:nvPr/>
        </p:nvSpPr>
        <p:spPr>
          <a:xfrm>
            <a:off x="11130300" y="21539200"/>
            <a:ext cx="832374" cy="1679127"/>
          </a:xfrm>
          <a:prstGeom prst="curvedLef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solidFill>
                <a:schemeClr val="tx1"/>
              </a:solidFill>
            </a:endParaRPr>
          </a:p>
        </p:txBody>
      </p:sp>
      <p:sp>
        <p:nvSpPr>
          <p:cNvPr id="64" name="Curved Left Arrow 63"/>
          <p:cNvSpPr/>
          <p:nvPr/>
        </p:nvSpPr>
        <p:spPr>
          <a:xfrm>
            <a:off x="11132866" y="23570454"/>
            <a:ext cx="832374" cy="1679127"/>
          </a:xfrm>
          <a:prstGeom prst="curvedLef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solidFill>
                <a:schemeClr val="tx1"/>
              </a:solidFill>
            </a:endParaRPr>
          </a:p>
        </p:txBody>
      </p:sp>
      <p:sp>
        <p:nvSpPr>
          <p:cNvPr id="65" name="Curved Left Arrow 64"/>
          <p:cNvSpPr/>
          <p:nvPr/>
        </p:nvSpPr>
        <p:spPr>
          <a:xfrm>
            <a:off x="11153404" y="25620048"/>
            <a:ext cx="832374" cy="1679127"/>
          </a:xfrm>
          <a:prstGeom prst="curvedLef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solidFill>
                <a:schemeClr val="tx1"/>
              </a:solidFill>
            </a:endParaRPr>
          </a:p>
        </p:txBody>
      </p:sp>
      <p:sp>
        <p:nvSpPr>
          <p:cNvPr id="66" name="Rounded Rectangle 65"/>
          <p:cNvSpPr/>
          <p:nvPr/>
        </p:nvSpPr>
        <p:spPr>
          <a:xfrm>
            <a:off x="32233796" y="13758238"/>
            <a:ext cx="10970999" cy="5129350"/>
          </a:xfrm>
          <a:prstGeom prst="roundRect">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sz="5400" dirty="0" smtClean="0"/>
              <a:t>Near-Future Plans</a:t>
            </a:r>
          </a:p>
          <a:p>
            <a:pPr marL="342900" indent="-342900">
              <a:buFont typeface="Arial"/>
              <a:buChar char="•"/>
            </a:pPr>
            <a:r>
              <a:rPr lang="en-US" sz="2800" dirty="0"/>
              <a:t>Test with additional genomes before public </a:t>
            </a:r>
            <a:r>
              <a:rPr lang="en-US" sz="2800" dirty="0" smtClean="0"/>
              <a:t>release.</a:t>
            </a:r>
          </a:p>
          <a:p>
            <a:pPr marL="342900" indent="-342900">
              <a:buFont typeface="Arial"/>
              <a:buChar char="•"/>
            </a:pPr>
            <a:r>
              <a:rPr lang="en-US" sz="2800" dirty="0" smtClean="0"/>
              <a:t>Better documentation of both user </a:t>
            </a:r>
            <a:r>
              <a:rPr lang="en-US" sz="2800" dirty="0"/>
              <a:t>interface </a:t>
            </a:r>
            <a:r>
              <a:rPr lang="en-US" sz="2800" dirty="0" smtClean="0"/>
              <a:t>and </a:t>
            </a:r>
            <a:r>
              <a:rPr lang="en-US" sz="2800" dirty="0"/>
              <a:t>server </a:t>
            </a:r>
            <a:r>
              <a:rPr lang="en-US" sz="2800" dirty="0" smtClean="0"/>
              <a:t>components</a:t>
            </a:r>
          </a:p>
          <a:p>
            <a:pPr marL="342900" indent="-342900">
              <a:buFont typeface="Arial"/>
              <a:buChar char="•"/>
            </a:pPr>
            <a:r>
              <a:rPr lang="en-US" sz="2800" dirty="0" smtClean="0"/>
              <a:t>Add ability </a:t>
            </a:r>
            <a:r>
              <a:rPr lang="en-US" sz="2800" dirty="0"/>
              <a:t>to search for a region by sequence </a:t>
            </a:r>
            <a:r>
              <a:rPr lang="en-US" sz="2800" dirty="0" smtClean="0"/>
              <a:t>residues</a:t>
            </a:r>
          </a:p>
          <a:p>
            <a:pPr marL="342900" indent="-342900">
              <a:buFont typeface="Arial"/>
              <a:buChar char="•"/>
            </a:pPr>
            <a:r>
              <a:rPr lang="en-US" sz="2800" dirty="0" smtClean="0"/>
              <a:t>Loading </a:t>
            </a:r>
            <a:r>
              <a:rPr lang="en-US" sz="2800" dirty="0"/>
              <a:t>data directly from GFF3 files, both remotely and from user's local </a:t>
            </a:r>
            <a:r>
              <a:rPr lang="en-US" sz="2800" dirty="0" smtClean="0"/>
              <a:t>machine.</a:t>
            </a:r>
          </a:p>
          <a:p>
            <a:pPr marL="342900" indent="-342900">
              <a:buFont typeface="Arial"/>
              <a:buChar char="•"/>
            </a:pPr>
            <a:r>
              <a:rPr lang="en-US" sz="2800" dirty="0" smtClean="0"/>
              <a:t>Enable </a:t>
            </a:r>
            <a:r>
              <a:rPr lang="en-US" sz="2800" dirty="0" err="1"/>
              <a:t>curation</a:t>
            </a:r>
            <a:r>
              <a:rPr lang="en-US" sz="2800" dirty="0"/>
              <a:t> of additional annotation </a:t>
            </a:r>
            <a:r>
              <a:rPr lang="en-US" sz="2800" dirty="0" smtClean="0"/>
              <a:t>types (e.g. </a:t>
            </a:r>
            <a:r>
              <a:rPr lang="en-US" sz="2800" dirty="0" err="1" smtClean="0"/>
              <a:t>tRNAs</a:t>
            </a:r>
            <a:r>
              <a:rPr lang="en-US" sz="2800" dirty="0" smtClean="0"/>
              <a:t>)</a:t>
            </a:r>
          </a:p>
          <a:p>
            <a:pPr marL="342900" indent="-342900">
              <a:buFont typeface="Arial"/>
              <a:buChar char="•"/>
            </a:pPr>
            <a:r>
              <a:rPr lang="en-US" sz="2800" dirty="0" smtClean="0"/>
              <a:t>Enable adding DB-</a:t>
            </a:r>
            <a:r>
              <a:rPr lang="en-US" sz="2800" dirty="0" err="1" smtClean="0"/>
              <a:t>xrefs</a:t>
            </a:r>
            <a:r>
              <a:rPr lang="en-US" sz="2800" dirty="0" smtClean="0"/>
              <a:t> (e.g. for GO functional annotation)</a:t>
            </a:r>
          </a:p>
          <a:p>
            <a:pPr marL="342900" indent="-342900">
              <a:buFont typeface="Arial"/>
              <a:buChar char="•"/>
            </a:pPr>
            <a:r>
              <a:rPr lang="en-US" sz="2800" dirty="0" smtClean="0"/>
              <a:t>User </a:t>
            </a:r>
            <a:r>
              <a:rPr lang="en-US" sz="2800" dirty="0"/>
              <a:t>track configuration to set annotation colors, height, </a:t>
            </a:r>
            <a:r>
              <a:rPr lang="en-US" sz="2800" dirty="0" smtClean="0"/>
              <a:t>etc.</a:t>
            </a:r>
          </a:p>
          <a:p>
            <a:pPr marL="342900" indent="-342900">
              <a:buFont typeface="Arial"/>
              <a:buChar char="•"/>
            </a:pPr>
            <a:r>
              <a:rPr lang="en-US" sz="2800" dirty="0" smtClean="0"/>
              <a:t>Hierarchical </a:t>
            </a:r>
            <a:r>
              <a:rPr lang="en-US" sz="2800" dirty="0"/>
              <a:t>organization of </a:t>
            </a:r>
            <a:r>
              <a:rPr lang="en-US" sz="2800" dirty="0" smtClean="0"/>
              <a:t>tracks</a:t>
            </a:r>
          </a:p>
          <a:p>
            <a:pPr marL="342900" indent="-342900">
              <a:buFont typeface="Arial"/>
              <a:buChar char="•"/>
            </a:pPr>
            <a:r>
              <a:rPr lang="en-US" sz="2800" dirty="0" smtClean="0"/>
              <a:t>Public </a:t>
            </a:r>
            <a:r>
              <a:rPr lang="en-US" sz="2800" dirty="0"/>
              <a:t>release in fourth quarter of 2012</a:t>
            </a:r>
          </a:p>
        </p:txBody>
      </p:sp>
      <p:grpSp>
        <p:nvGrpSpPr>
          <p:cNvPr id="9" name="Group 8"/>
          <p:cNvGrpSpPr/>
          <p:nvPr/>
        </p:nvGrpSpPr>
        <p:grpSpPr>
          <a:xfrm>
            <a:off x="12787951" y="24301932"/>
            <a:ext cx="17996847" cy="8324132"/>
            <a:chOff x="12787951" y="24301932"/>
            <a:chExt cx="17996847" cy="8324132"/>
          </a:xfrm>
        </p:grpSpPr>
        <p:sp>
          <p:nvSpPr>
            <p:cNvPr id="161" name="Rounded Rectangle 160"/>
            <p:cNvSpPr/>
            <p:nvPr/>
          </p:nvSpPr>
          <p:spPr>
            <a:xfrm>
              <a:off x="12787951" y="24548865"/>
              <a:ext cx="17996847" cy="8077199"/>
            </a:xfrm>
            <a:prstGeom prst="roundRect">
              <a:avLst>
                <a:gd name="adj" fmla="val 5346"/>
              </a:avLst>
            </a:prstGeom>
            <a:solidFill>
              <a:schemeClr val="accent1">
                <a:lumMod val="20000"/>
                <a:lumOff val="80000"/>
              </a:schemeClr>
            </a:solidFill>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1800" dirty="0"/>
            </a:p>
          </p:txBody>
        </p:sp>
        <p:sp>
          <p:nvSpPr>
            <p:cNvPr id="69" name="Rounded Rectangle 68"/>
            <p:cNvSpPr/>
            <p:nvPr/>
          </p:nvSpPr>
          <p:spPr>
            <a:xfrm>
              <a:off x="18745337" y="24301932"/>
              <a:ext cx="6380326" cy="96143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5400" dirty="0" smtClean="0">
                  <a:solidFill>
                    <a:srgbClr val="000000"/>
                  </a:solidFill>
                </a:rPr>
                <a:t>Data Sources</a:t>
              </a:r>
              <a:endParaRPr lang="en-US" sz="5400" dirty="0">
                <a:solidFill>
                  <a:srgbClr val="000000"/>
                </a:solidFill>
              </a:endParaRPr>
            </a:p>
          </p:txBody>
        </p:sp>
        <p:grpSp>
          <p:nvGrpSpPr>
            <p:cNvPr id="8" name="Group 7"/>
            <p:cNvGrpSpPr/>
            <p:nvPr/>
          </p:nvGrpSpPr>
          <p:grpSpPr>
            <a:xfrm>
              <a:off x="23375262" y="27467245"/>
              <a:ext cx="2025019" cy="4601887"/>
              <a:chOff x="23375262" y="27467245"/>
              <a:chExt cx="2025019" cy="4601887"/>
            </a:xfrm>
          </p:grpSpPr>
          <p:sp>
            <p:nvSpPr>
              <p:cNvPr id="158" name="Right Arrow 157"/>
              <p:cNvSpPr/>
              <p:nvPr/>
            </p:nvSpPr>
            <p:spPr>
              <a:xfrm rot="14157051">
                <a:off x="22101753" y="28740754"/>
                <a:ext cx="2927354" cy="380335"/>
              </a:xfrm>
              <a:prstGeom prst="rightArrow">
                <a:avLst/>
              </a:prstGeom>
              <a:solidFill>
                <a:srgbClr val="B9FFF6"/>
              </a:solidFill>
              <a:ln>
                <a:solidFill>
                  <a:schemeClr val="accent5">
                    <a:lumMod val="50000"/>
                  </a:schemeClr>
                </a:solidFill>
              </a:ln>
              <a:effectLst/>
              <a:scene3d>
                <a:camera prst="orthographicFront">
                  <a:rot lat="0" lon="0" rev="0"/>
                </a:camera>
                <a:lightRig rig="threePt" dir="t">
                  <a:rot lat="0" lon="0" rev="1200000"/>
                </a:lightRig>
              </a:scene3d>
              <a:sp3d/>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dirty="0">
                  <a:ln w="38100" cmpd="sng">
                    <a:solidFill>
                      <a:schemeClr val="accent5">
                        <a:lumMod val="75000"/>
                      </a:schemeClr>
                    </a:solidFill>
                  </a:ln>
                  <a:solidFill>
                    <a:schemeClr val="tx2">
                      <a:lumMod val="40000"/>
                      <a:lumOff val="60000"/>
                    </a:schemeClr>
                  </a:solidFill>
                </a:endParaRPr>
              </a:p>
            </p:txBody>
          </p:sp>
          <p:grpSp>
            <p:nvGrpSpPr>
              <p:cNvPr id="21" name="Group 20"/>
              <p:cNvGrpSpPr/>
              <p:nvPr/>
            </p:nvGrpSpPr>
            <p:grpSpPr>
              <a:xfrm>
                <a:off x="23679957" y="29958937"/>
                <a:ext cx="1720324" cy="2110195"/>
                <a:chOff x="23749000" y="28422600"/>
                <a:chExt cx="1384300" cy="1675076"/>
              </a:xfrm>
            </p:grpSpPr>
            <p:sp>
              <p:nvSpPr>
                <p:cNvPr id="20" name="Rectangle 19"/>
                <p:cNvSpPr/>
                <p:nvPr/>
              </p:nvSpPr>
              <p:spPr>
                <a:xfrm>
                  <a:off x="23749000" y="28422600"/>
                  <a:ext cx="1079500" cy="1370276"/>
                </a:xfrm>
                <a:prstGeom prst="rect">
                  <a:avLst/>
                </a:prstGeom>
                <a:solidFill>
                  <a:srgbClr val="B9FFF6"/>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sz="2800"/>
                </a:p>
              </p:txBody>
            </p:sp>
            <p:sp>
              <p:nvSpPr>
                <p:cNvPr id="72" name="Rectangle 71"/>
                <p:cNvSpPr/>
                <p:nvPr/>
              </p:nvSpPr>
              <p:spPr>
                <a:xfrm>
                  <a:off x="23901400" y="28575000"/>
                  <a:ext cx="1079500" cy="1370276"/>
                </a:xfrm>
                <a:prstGeom prst="rect">
                  <a:avLst/>
                </a:prstGeom>
                <a:solidFill>
                  <a:srgbClr val="B9FFF6"/>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sz="2800"/>
                </a:p>
              </p:txBody>
            </p:sp>
            <p:sp>
              <p:nvSpPr>
                <p:cNvPr id="77" name="Rectangle 76"/>
                <p:cNvSpPr/>
                <p:nvPr/>
              </p:nvSpPr>
              <p:spPr>
                <a:xfrm>
                  <a:off x="24053800" y="28727400"/>
                  <a:ext cx="1079500" cy="1370276"/>
                </a:xfrm>
                <a:prstGeom prst="rect">
                  <a:avLst/>
                </a:prstGeom>
                <a:solidFill>
                  <a:srgbClr val="B9FFF6"/>
                </a:solidFill>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dirty="0" smtClean="0"/>
                    <a:t>BAM Files</a:t>
                  </a:r>
                </a:p>
                <a:p>
                  <a:pPr algn="ctr"/>
                  <a:r>
                    <a:rPr lang="en-US" sz="1200" dirty="0" smtClean="0"/>
                    <a:t>high-throughput  sequencing results</a:t>
                  </a:r>
                  <a:endParaRPr lang="en-US" sz="1200" dirty="0"/>
                </a:p>
              </p:txBody>
            </p:sp>
          </p:grpSp>
        </p:grpSp>
        <p:pic>
          <p:nvPicPr>
            <p:cNvPr id="34" name="Picture 33" descr="WebApollo_Screenshot1.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181670" y="25620048"/>
              <a:ext cx="3528305" cy="1996453"/>
            </a:xfrm>
            <a:prstGeom prst="rect">
              <a:avLst/>
            </a:prstGeom>
          </p:spPr>
          <p:style>
            <a:lnRef idx="1">
              <a:schemeClr val="accent1"/>
            </a:lnRef>
            <a:fillRef idx="2">
              <a:schemeClr val="accent1"/>
            </a:fillRef>
            <a:effectRef idx="1">
              <a:schemeClr val="accent1"/>
            </a:effectRef>
            <a:fontRef idx="minor">
              <a:schemeClr val="dk1"/>
            </a:fontRef>
          </p:style>
        </p:pic>
        <p:grpSp>
          <p:nvGrpSpPr>
            <p:cNvPr id="92" name="Group 91"/>
            <p:cNvGrpSpPr/>
            <p:nvPr/>
          </p:nvGrpSpPr>
          <p:grpSpPr>
            <a:xfrm>
              <a:off x="21282652" y="30632713"/>
              <a:ext cx="1674362" cy="1784017"/>
              <a:chOff x="23749000" y="28422600"/>
              <a:chExt cx="1384300" cy="1522677"/>
            </a:xfrm>
          </p:grpSpPr>
          <p:sp>
            <p:nvSpPr>
              <p:cNvPr id="93" name="Rectangle 92"/>
              <p:cNvSpPr/>
              <p:nvPr/>
            </p:nvSpPr>
            <p:spPr>
              <a:xfrm>
                <a:off x="23749000" y="28422600"/>
                <a:ext cx="1079500" cy="1370276"/>
              </a:xfrm>
              <a:prstGeom prst="rect">
                <a:avLst/>
              </a:prstGeom>
              <a:solidFill>
                <a:schemeClr val="accent4">
                  <a:lumMod val="20000"/>
                  <a:lumOff val="80000"/>
                </a:schemeClr>
              </a:solidFill>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2800"/>
              </a:p>
            </p:txBody>
          </p:sp>
          <p:sp>
            <p:nvSpPr>
              <p:cNvPr id="94" name="Rectangle 93"/>
              <p:cNvSpPr/>
              <p:nvPr/>
            </p:nvSpPr>
            <p:spPr>
              <a:xfrm>
                <a:off x="23901400" y="28575000"/>
                <a:ext cx="1079500" cy="1370276"/>
              </a:xfrm>
              <a:prstGeom prst="rect">
                <a:avLst/>
              </a:prstGeom>
              <a:solidFill>
                <a:schemeClr val="accent4">
                  <a:lumMod val="20000"/>
                  <a:lumOff val="80000"/>
                </a:schemeClr>
              </a:solidFill>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2800"/>
              </a:p>
            </p:txBody>
          </p:sp>
          <p:sp>
            <p:nvSpPr>
              <p:cNvPr id="95" name="Rectangle 94"/>
              <p:cNvSpPr/>
              <p:nvPr/>
            </p:nvSpPr>
            <p:spPr>
              <a:xfrm>
                <a:off x="24053800" y="28727400"/>
                <a:ext cx="1079500" cy="1217877"/>
              </a:xfrm>
              <a:prstGeom prst="rect">
                <a:avLst/>
              </a:prstGeom>
              <a:solidFill>
                <a:schemeClr val="accent4">
                  <a:lumMod val="20000"/>
                  <a:lumOff val="80000"/>
                </a:schemeClr>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2800" dirty="0" smtClean="0"/>
                  <a:t>Wiggle</a:t>
                </a:r>
              </a:p>
              <a:p>
                <a:pPr algn="ctr"/>
                <a:r>
                  <a:rPr lang="en-US" sz="2800" dirty="0" smtClean="0"/>
                  <a:t>Files</a:t>
                </a:r>
                <a:endParaRPr lang="en-US" sz="2800" dirty="0"/>
              </a:p>
            </p:txBody>
          </p:sp>
        </p:grpSp>
        <p:grpSp>
          <p:nvGrpSpPr>
            <p:cNvPr id="7" name="Group 6"/>
            <p:cNvGrpSpPr/>
            <p:nvPr/>
          </p:nvGrpSpPr>
          <p:grpSpPr>
            <a:xfrm>
              <a:off x="13026686" y="25135198"/>
              <a:ext cx="7110550" cy="6232894"/>
              <a:chOff x="13026686" y="25135198"/>
              <a:chExt cx="7110550" cy="6232894"/>
            </a:xfrm>
            <a:solidFill>
              <a:schemeClr val="accent3">
                <a:lumMod val="20000"/>
                <a:lumOff val="80000"/>
              </a:schemeClr>
            </a:solidFill>
          </p:grpSpPr>
          <p:sp>
            <p:nvSpPr>
              <p:cNvPr id="159" name="Right Arrow 158"/>
              <p:cNvSpPr/>
              <p:nvPr/>
            </p:nvSpPr>
            <p:spPr>
              <a:xfrm rot="19552642">
                <a:off x="18725617" y="27534058"/>
                <a:ext cx="1411619" cy="405398"/>
              </a:xfrm>
              <a:prstGeom prst="rightArrow">
                <a:avLst/>
              </a:prstGeom>
              <a:grpFill/>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a:p>
            </p:txBody>
          </p:sp>
          <p:sp>
            <p:nvSpPr>
              <p:cNvPr id="4" name="Rounded Rectangle 3"/>
              <p:cNvSpPr/>
              <p:nvPr/>
            </p:nvSpPr>
            <p:spPr>
              <a:xfrm>
                <a:off x="17062851" y="27317205"/>
                <a:ext cx="1882369" cy="1866900"/>
              </a:xfrm>
              <a:prstGeom prst="roundRect">
                <a:avLst/>
              </a:prstGeom>
              <a:grpFill/>
              <a:ln>
                <a:solidFill>
                  <a:srgbClr val="4F81BD"/>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800" dirty="0" smtClean="0"/>
                  <a:t>Trellis Data Broker</a:t>
                </a:r>
                <a:endParaRPr lang="en-US" sz="2800" dirty="0"/>
              </a:p>
            </p:txBody>
          </p:sp>
          <p:grpSp>
            <p:nvGrpSpPr>
              <p:cNvPr id="33" name="Group 32"/>
              <p:cNvGrpSpPr/>
              <p:nvPr/>
            </p:nvGrpSpPr>
            <p:grpSpPr>
              <a:xfrm>
                <a:off x="13026686" y="25135198"/>
                <a:ext cx="3510282" cy="6232894"/>
                <a:chOff x="13431518" y="26212663"/>
                <a:chExt cx="3420896" cy="5880237"/>
              </a:xfrm>
              <a:grpFill/>
            </p:grpSpPr>
            <p:sp>
              <p:nvSpPr>
                <p:cNvPr id="59" name="Can 58"/>
                <p:cNvSpPr/>
                <p:nvPr/>
              </p:nvSpPr>
              <p:spPr>
                <a:xfrm>
                  <a:off x="13431518" y="26212663"/>
                  <a:ext cx="3420896" cy="1746703"/>
                </a:xfrm>
                <a:prstGeom prst="can">
                  <a:avLst/>
                </a:prstGeom>
                <a:grpFill/>
                <a:ln>
                  <a:solidFill>
                    <a:srgbClr val="4F81BD"/>
                  </a:solidFill>
                </a:ln>
              </p:spPr>
              <p:style>
                <a:lnRef idx="1">
                  <a:schemeClr val="accent3"/>
                </a:lnRef>
                <a:fillRef idx="2">
                  <a:schemeClr val="accent3"/>
                </a:fillRef>
                <a:effectRef idx="1">
                  <a:schemeClr val="accent3"/>
                </a:effectRef>
                <a:fontRef idx="minor">
                  <a:schemeClr val="dk1"/>
                </a:fontRef>
              </p:style>
              <p:txBody>
                <a:bodyPr/>
                <a:lstStyle/>
                <a:p>
                  <a:pPr algn="ctr"/>
                  <a:r>
                    <a:rPr lang="en-US" sz="2800" dirty="0" smtClean="0"/>
                    <a:t>GMOD </a:t>
                  </a:r>
                  <a:r>
                    <a:rPr lang="en-US" sz="2800" dirty="0" err="1" smtClean="0"/>
                    <a:t>Chado</a:t>
                  </a:r>
                  <a:r>
                    <a:rPr lang="en-US" sz="2800" dirty="0" smtClean="0"/>
                    <a:t> </a:t>
                  </a:r>
                  <a:r>
                    <a:rPr lang="en-US" sz="2800" dirty="0" err="1" smtClean="0"/>
                    <a:t>Postgres</a:t>
                  </a:r>
                  <a:r>
                    <a:rPr lang="en-US" sz="2800" dirty="0" smtClean="0"/>
                    <a:t> Databases (read only)</a:t>
                  </a:r>
                  <a:endParaRPr lang="en-US" sz="2800" dirty="0"/>
                </a:p>
              </p:txBody>
            </p:sp>
            <p:sp>
              <p:nvSpPr>
                <p:cNvPr id="90" name="Can 89"/>
                <p:cNvSpPr/>
                <p:nvPr/>
              </p:nvSpPr>
              <p:spPr>
                <a:xfrm>
                  <a:off x="13431518" y="28285780"/>
                  <a:ext cx="3420896" cy="1746703"/>
                </a:xfrm>
                <a:prstGeom prst="can">
                  <a:avLst/>
                </a:prstGeom>
                <a:grpFill/>
                <a:ln>
                  <a:solidFill>
                    <a:srgbClr val="4F81BD"/>
                  </a:solidFill>
                </a:ln>
              </p:spPr>
              <p:style>
                <a:lnRef idx="1">
                  <a:schemeClr val="accent3"/>
                </a:lnRef>
                <a:fillRef idx="2">
                  <a:schemeClr val="accent3"/>
                </a:fillRef>
                <a:effectRef idx="1">
                  <a:schemeClr val="accent3"/>
                </a:effectRef>
                <a:fontRef idx="minor">
                  <a:schemeClr val="dk1"/>
                </a:fontRef>
              </p:style>
              <p:txBody>
                <a:bodyPr/>
                <a:lstStyle/>
                <a:p>
                  <a:pPr algn="ctr"/>
                  <a:r>
                    <a:rPr lang="en-US" sz="2800" dirty="0" smtClean="0"/>
                    <a:t>UCSC MySQL </a:t>
                  </a:r>
                </a:p>
                <a:p>
                  <a:pPr algn="ctr"/>
                  <a:r>
                    <a:rPr lang="en-US" sz="2800" dirty="0" smtClean="0"/>
                    <a:t>Genome Database</a:t>
                  </a:r>
                  <a:endParaRPr lang="en-US" sz="2800" dirty="0"/>
                </a:p>
              </p:txBody>
            </p:sp>
            <p:sp>
              <p:nvSpPr>
                <p:cNvPr id="91" name="Can 90"/>
                <p:cNvSpPr/>
                <p:nvPr/>
              </p:nvSpPr>
              <p:spPr>
                <a:xfrm>
                  <a:off x="13431518" y="30346197"/>
                  <a:ext cx="3420896" cy="1746703"/>
                </a:xfrm>
                <a:prstGeom prst="can">
                  <a:avLst/>
                </a:prstGeom>
                <a:grpFill/>
                <a:ln>
                  <a:solidFill>
                    <a:srgbClr val="4F81BD"/>
                  </a:solidFill>
                </a:ln>
              </p:spPr>
              <p:style>
                <a:lnRef idx="1">
                  <a:schemeClr val="accent3"/>
                </a:lnRef>
                <a:fillRef idx="2">
                  <a:schemeClr val="accent3"/>
                </a:fillRef>
                <a:effectRef idx="1">
                  <a:schemeClr val="accent3"/>
                </a:effectRef>
                <a:fontRef idx="minor">
                  <a:schemeClr val="dk1"/>
                </a:fontRef>
              </p:style>
              <p:txBody>
                <a:bodyPr/>
                <a:lstStyle/>
                <a:p>
                  <a:pPr algn="ctr"/>
                  <a:r>
                    <a:rPr lang="en-US" sz="2800" dirty="0" smtClean="0"/>
                    <a:t>Distributed Annotation</a:t>
                  </a:r>
                  <a:r>
                    <a:rPr lang="en-US" sz="2800" dirty="0"/>
                    <a:t> </a:t>
                  </a:r>
                  <a:r>
                    <a:rPr lang="en-US" sz="2800" dirty="0" smtClean="0"/>
                    <a:t>System (DAS) Servers</a:t>
                  </a:r>
                  <a:endParaRPr lang="en-US" sz="2800" dirty="0"/>
                </a:p>
              </p:txBody>
            </p:sp>
          </p:grpSp>
          <p:cxnSp>
            <p:nvCxnSpPr>
              <p:cNvPr id="100" name="Straight Arrow Connector 99"/>
              <p:cNvCxnSpPr>
                <a:stCxn id="59" idx="4"/>
              </p:cNvCxnSpPr>
              <p:nvPr/>
            </p:nvCxnSpPr>
            <p:spPr>
              <a:xfrm>
                <a:off x="16536968" y="26060927"/>
                <a:ext cx="1467068" cy="1256278"/>
              </a:xfrm>
              <a:prstGeom prst="straightConnector1">
                <a:avLst/>
              </a:prstGeom>
              <a:grpFill/>
              <a:ln w="76200" cmpd="sng">
                <a:tailEnd type="arrow"/>
              </a:ln>
            </p:spPr>
            <p:style>
              <a:lnRef idx="3">
                <a:schemeClr val="accent3"/>
              </a:lnRef>
              <a:fillRef idx="0">
                <a:schemeClr val="accent3"/>
              </a:fillRef>
              <a:effectRef idx="2">
                <a:schemeClr val="accent3"/>
              </a:effectRef>
              <a:fontRef idx="minor">
                <a:schemeClr val="tx1"/>
              </a:fontRef>
            </p:style>
          </p:cxnSp>
          <p:cxnSp>
            <p:nvCxnSpPr>
              <p:cNvPr id="101" name="Straight Arrow Connector 100"/>
              <p:cNvCxnSpPr>
                <a:stCxn id="90" idx="4"/>
              </p:cNvCxnSpPr>
              <p:nvPr/>
            </p:nvCxnSpPr>
            <p:spPr>
              <a:xfrm flipV="1">
                <a:off x="16536968" y="28250655"/>
                <a:ext cx="525883" cy="7721"/>
              </a:xfrm>
              <a:prstGeom prst="straightConnector1">
                <a:avLst/>
              </a:prstGeom>
              <a:grpFill/>
              <a:ln w="76200" cmpd="sng">
                <a:tailEnd type="arrow"/>
              </a:ln>
            </p:spPr>
            <p:style>
              <a:lnRef idx="3">
                <a:schemeClr val="accent3"/>
              </a:lnRef>
              <a:fillRef idx="0">
                <a:schemeClr val="accent3"/>
              </a:fillRef>
              <a:effectRef idx="2">
                <a:schemeClr val="accent3"/>
              </a:effectRef>
              <a:fontRef idx="minor">
                <a:schemeClr val="tx1"/>
              </a:fontRef>
            </p:style>
          </p:cxnSp>
          <p:cxnSp>
            <p:nvCxnSpPr>
              <p:cNvPr id="113" name="Straight Arrow Connector 112"/>
              <p:cNvCxnSpPr>
                <a:stCxn id="91" idx="4"/>
              </p:cNvCxnSpPr>
              <p:nvPr/>
            </p:nvCxnSpPr>
            <p:spPr>
              <a:xfrm flipV="1">
                <a:off x="16536968" y="29184105"/>
                <a:ext cx="1467068" cy="1258258"/>
              </a:xfrm>
              <a:prstGeom prst="straightConnector1">
                <a:avLst/>
              </a:prstGeom>
              <a:grpFill/>
              <a:ln w="76200" cmpd="sng">
                <a:tailEnd type="arrow"/>
              </a:ln>
            </p:spPr>
            <p:style>
              <a:lnRef idx="3">
                <a:schemeClr val="accent3"/>
              </a:lnRef>
              <a:fillRef idx="0">
                <a:schemeClr val="accent3"/>
              </a:fillRef>
              <a:effectRef idx="2">
                <a:schemeClr val="accent3"/>
              </a:effectRef>
              <a:fontRef idx="minor">
                <a:schemeClr val="tx1"/>
              </a:fontRef>
            </p:style>
          </p:cxnSp>
        </p:grpSp>
        <p:grpSp>
          <p:nvGrpSpPr>
            <p:cNvPr id="3" name="Group 2"/>
            <p:cNvGrpSpPr/>
            <p:nvPr/>
          </p:nvGrpSpPr>
          <p:grpSpPr>
            <a:xfrm>
              <a:off x="23754900" y="25170476"/>
              <a:ext cx="6757341" cy="6847551"/>
              <a:chOff x="23754900" y="25170476"/>
              <a:chExt cx="6757341" cy="6847551"/>
            </a:xfrm>
            <a:solidFill>
              <a:schemeClr val="accent2">
                <a:lumMod val="20000"/>
                <a:lumOff val="80000"/>
              </a:schemeClr>
            </a:solidFill>
          </p:grpSpPr>
          <p:sp>
            <p:nvSpPr>
              <p:cNvPr id="160" name="Left-Right Arrow 159"/>
              <p:cNvSpPr/>
              <p:nvPr/>
            </p:nvSpPr>
            <p:spPr>
              <a:xfrm rot="12947315">
                <a:off x="23754900" y="27602767"/>
                <a:ext cx="1068022" cy="358627"/>
              </a:xfrm>
              <a:prstGeom prst="leftRightArrow">
                <a:avLst/>
              </a:prstGeom>
              <a:grpFill/>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dirty="0"/>
              </a:p>
            </p:txBody>
          </p:sp>
          <p:sp>
            <p:nvSpPr>
              <p:cNvPr id="88" name="Rectangle 87"/>
              <p:cNvSpPr/>
              <p:nvPr/>
            </p:nvSpPr>
            <p:spPr>
              <a:xfrm>
                <a:off x="24788848" y="27464531"/>
                <a:ext cx="2284813" cy="1529999"/>
              </a:xfrm>
              <a:prstGeom prst="rect">
                <a:avLst/>
              </a:prstGeom>
              <a:grpFill/>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2800" dirty="0" err="1" smtClean="0"/>
                  <a:t>WebApollo</a:t>
                </a:r>
                <a:r>
                  <a:rPr lang="en-US" sz="2800" dirty="0" smtClean="0"/>
                  <a:t> Editing Server</a:t>
                </a:r>
                <a:endParaRPr lang="en-US" sz="2800" dirty="0"/>
              </a:p>
            </p:txBody>
          </p:sp>
          <p:sp>
            <p:nvSpPr>
              <p:cNvPr id="35" name="Magnetic Disk 34"/>
              <p:cNvSpPr/>
              <p:nvPr/>
            </p:nvSpPr>
            <p:spPr>
              <a:xfrm>
                <a:off x="28111941" y="27427852"/>
                <a:ext cx="2260600" cy="1600201"/>
              </a:xfrm>
              <a:prstGeom prst="flowChartMagneticDisk">
                <a:avLst/>
              </a:prstGeom>
              <a:grpFill/>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2800" dirty="0" err="1" smtClean="0"/>
                  <a:t>BerkeleyDB</a:t>
                </a:r>
                <a:r>
                  <a:rPr lang="en-US" sz="2800" dirty="0" smtClean="0"/>
                  <a:t> Temporary Store</a:t>
                </a:r>
                <a:endParaRPr lang="en-US" sz="2800" dirty="0"/>
              </a:p>
            </p:txBody>
          </p:sp>
          <p:sp>
            <p:nvSpPr>
              <p:cNvPr id="96" name="Magnetic Disk 95"/>
              <p:cNvSpPr/>
              <p:nvPr/>
            </p:nvSpPr>
            <p:spPr>
              <a:xfrm>
                <a:off x="28111941" y="25170476"/>
                <a:ext cx="2400300" cy="1600201"/>
              </a:xfrm>
              <a:prstGeom prst="flowChartMagneticDisk">
                <a:avLst/>
              </a:prstGeom>
              <a:grpFill/>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2800" dirty="0" smtClean="0"/>
                  <a:t>User Management</a:t>
                </a:r>
              </a:p>
              <a:p>
                <a:pPr algn="ctr"/>
                <a:r>
                  <a:rPr lang="en-US" sz="2800" dirty="0" smtClean="0"/>
                  <a:t>Database</a:t>
                </a:r>
                <a:endParaRPr lang="en-US" sz="2800" dirty="0"/>
              </a:p>
            </p:txBody>
          </p:sp>
          <p:sp>
            <p:nvSpPr>
              <p:cNvPr id="97" name="Magnetic Disk 96"/>
              <p:cNvSpPr/>
              <p:nvPr/>
            </p:nvSpPr>
            <p:spPr>
              <a:xfrm>
                <a:off x="26776806" y="30150925"/>
                <a:ext cx="3107267" cy="1867102"/>
              </a:xfrm>
              <a:prstGeom prst="flowChartMagneticDisk">
                <a:avLst/>
              </a:prstGeom>
              <a:grpFill/>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2800" dirty="0" smtClean="0"/>
                  <a:t>GMOD </a:t>
                </a:r>
                <a:r>
                  <a:rPr lang="en-US" sz="2800" dirty="0" err="1" smtClean="0"/>
                  <a:t>Chado</a:t>
                </a:r>
                <a:r>
                  <a:rPr lang="en-US" sz="2800" dirty="0" smtClean="0"/>
                  <a:t> Persistent Store</a:t>
                </a:r>
                <a:endParaRPr lang="en-US" sz="2800" dirty="0"/>
              </a:p>
            </p:txBody>
          </p:sp>
          <p:cxnSp>
            <p:nvCxnSpPr>
              <p:cNvPr id="37" name="Straight Arrow Connector 36"/>
              <p:cNvCxnSpPr>
                <a:stCxn id="88" idx="0"/>
                <a:endCxn id="96" idx="2"/>
              </p:cNvCxnSpPr>
              <p:nvPr/>
            </p:nvCxnSpPr>
            <p:spPr>
              <a:xfrm flipV="1">
                <a:off x="25931255" y="25970577"/>
                <a:ext cx="2180686" cy="1493954"/>
              </a:xfrm>
              <a:prstGeom prst="straightConnector1">
                <a:avLst/>
              </a:prstGeom>
              <a:grpFill/>
              <a:ln w="76200" cmpd="sng">
                <a:headEnd type="arrow"/>
                <a:tailEnd type="arrow"/>
              </a:ln>
            </p:spPr>
            <p:style>
              <a:lnRef idx="1">
                <a:schemeClr val="accent2"/>
              </a:lnRef>
              <a:fillRef idx="2">
                <a:schemeClr val="accent2"/>
              </a:fillRef>
              <a:effectRef idx="1">
                <a:schemeClr val="accent2"/>
              </a:effectRef>
              <a:fontRef idx="minor">
                <a:schemeClr val="dk1"/>
              </a:fontRef>
            </p:style>
          </p:cxnSp>
          <p:cxnSp>
            <p:nvCxnSpPr>
              <p:cNvPr id="98" name="Straight Arrow Connector 97"/>
              <p:cNvCxnSpPr>
                <a:stCxn id="88" idx="3"/>
                <a:endCxn id="35" idx="2"/>
              </p:cNvCxnSpPr>
              <p:nvPr/>
            </p:nvCxnSpPr>
            <p:spPr>
              <a:xfrm flipV="1">
                <a:off x="27073661" y="28227953"/>
                <a:ext cx="1038280" cy="1578"/>
              </a:xfrm>
              <a:prstGeom prst="straightConnector1">
                <a:avLst/>
              </a:prstGeom>
              <a:grpFill/>
              <a:ln w="76200" cmpd="sng">
                <a:headEnd type="arrow"/>
                <a:tailEnd type="arrow"/>
              </a:ln>
            </p:spPr>
            <p:style>
              <a:lnRef idx="1">
                <a:schemeClr val="accent2"/>
              </a:lnRef>
              <a:fillRef idx="2">
                <a:schemeClr val="accent2"/>
              </a:fillRef>
              <a:effectRef idx="1">
                <a:schemeClr val="accent2"/>
              </a:effectRef>
              <a:fontRef idx="minor">
                <a:schemeClr val="dk1"/>
              </a:fontRef>
            </p:style>
          </p:cxnSp>
          <p:cxnSp>
            <p:nvCxnSpPr>
              <p:cNvPr id="122" name="Straight Arrow Connector 121"/>
              <p:cNvCxnSpPr>
                <a:stCxn id="97" idx="1"/>
                <a:endCxn id="35" idx="3"/>
              </p:cNvCxnSpPr>
              <p:nvPr/>
            </p:nvCxnSpPr>
            <p:spPr>
              <a:xfrm flipV="1">
                <a:off x="28330440" y="29028053"/>
                <a:ext cx="911801" cy="1122872"/>
              </a:xfrm>
              <a:prstGeom prst="straightConnector1">
                <a:avLst/>
              </a:prstGeom>
              <a:grpFill/>
              <a:ln w="76200" cmpd="sng">
                <a:headEnd type="arrow"/>
                <a:tailEnd type="arrow"/>
              </a:ln>
            </p:spPr>
            <p:style>
              <a:lnRef idx="1">
                <a:schemeClr val="accent2"/>
              </a:lnRef>
              <a:fillRef idx="2">
                <a:schemeClr val="accent2"/>
              </a:fillRef>
              <a:effectRef idx="1">
                <a:schemeClr val="accent2"/>
              </a:effectRef>
              <a:fontRef idx="minor">
                <a:schemeClr val="dk1"/>
              </a:fontRef>
            </p:style>
          </p:cxnSp>
        </p:grpSp>
        <p:grpSp>
          <p:nvGrpSpPr>
            <p:cNvPr id="6" name="Group 5"/>
            <p:cNvGrpSpPr/>
            <p:nvPr/>
          </p:nvGrpSpPr>
          <p:grpSpPr>
            <a:xfrm>
              <a:off x="18947579" y="27644017"/>
              <a:ext cx="3191905" cy="4772703"/>
              <a:chOff x="18947579" y="27644017"/>
              <a:chExt cx="3191905" cy="4772703"/>
            </a:xfrm>
            <a:solidFill>
              <a:schemeClr val="accent4">
                <a:lumMod val="20000"/>
                <a:lumOff val="80000"/>
              </a:schemeClr>
            </a:solidFill>
          </p:grpSpPr>
          <p:sp>
            <p:nvSpPr>
              <p:cNvPr id="157" name="Right Arrow 156"/>
              <p:cNvSpPr/>
              <p:nvPr/>
            </p:nvSpPr>
            <p:spPr>
              <a:xfrm rot="17342040">
                <a:off x="20396120" y="28147128"/>
                <a:ext cx="1411619" cy="405398"/>
              </a:xfrm>
              <a:prstGeom prst="rightArrow">
                <a:avLst/>
              </a:prstGeom>
              <a:grp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dirty="0"/>
              </a:p>
            </p:txBody>
          </p:sp>
          <p:sp>
            <p:nvSpPr>
              <p:cNvPr id="83" name="Alternate Process 82"/>
              <p:cNvSpPr/>
              <p:nvPr/>
            </p:nvSpPr>
            <p:spPr>
              <a:xfrm>
                <a:off x="19316246" y="28943947"/>
                <a:ext cx="2823238" cy="1026499"/>
              </a:xfrm>
              <a:prstGeom prst="flowChartAlternateProcess">
                <a:avLst/>
              </a:prstGeom>
              <a:grpFill/>
              <a:ln/>
            </p:spPr>
            <p:style>
              <a:lnRef idx="1">
                <a:schemeClr val="accent4"/>
              </a:lnRef>
              <a:fillRef idx="2">
                <a:schemeClr val="accent4"/>
              </a:fillRef>
              <a:effectRef idx="1">
                <a:schemeClr val="accent4"/>
              </a:effectRef>
              <a:fontRef idx="minor">
                <a:schemeClr val="dk1"/>
              </a:fontRef>
            </p:style>
            <p:txBody>
              <a:bodyPr/>
              <a:lstStyle/>
              <a:p>
                <a:pPr algn="ctr"/>
                <a:r>
                  <a:rPr lang="en-US" sz="2800" dirty="0" err="1" smtClean="0"/>
                  <a:t>Jbrowse</a:t>
                </a:r>
                <a:r>
                  <a:rPr lang="en-US" sz="2800" dirty="0" smtClean="0"/>
                  <a:t> File </a:t>
                </a:r>
              </a:p>
              <a:p>
                <a:pPr algn="ctr"/>
                <a:r>
                  <a:rPr lang="en-US" sz="2800" dirty="0" smtClean="0"/>
                  <a:t>Pre-processor</a:t>
                </a:r>
                <a:endParaRPr lang="en-US" sz="2800" dirty="0"/>
              </a:p>
            </p:txBody>
          </p:sp>
          <p:grpSp>
            <p:nvGrpSpPr>
              <p:cNvPr id="84" name="Group 83"/>
              <p:cNvGrpSpPr/>
              <p:nvPr/>
            </p:nvGrpSpPr>
            <p:grpSpPr>
              <a:xfrm>
                <a:off x="18947579" y="30632704"/>
                <a:ext cx="1674362" cy="1784016"/>
                <a:chOff x="23749000" y="28422600"/>
                <a:chExt cx="1384300" cy="1675076"/>
              </a:xfrm>
              <a:grpFill/>
            </p:grpSpPr>
            <p:sp>
              <p:nvSpPr>
                <p:cNvPr id="85" name="Rectangle 84"/>
                <p:cNvSpPr/>
                <p:nvPr/>
              </p:nvSpPr>
              <p:spPr>
                <a:xfrm>
                  <a:off x="23749000" y="28422600"/>
                  <a:ext cx="1079500" cy="1370276"/>
                </a:xfrm>
                <a:prstGeom prst="rect">
                  <a:avLst/>
                </a:prstGeom>
                <a:grpFill/>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2800"/>
                </a:p>
              </p:txBody>
            </p:sp>
            <p:sp>
              <p:nvSpPr>
                <p:cNvPr id="86" name="Rectangle 85"/>
                <p:cNvSpPr/>
                <p:nvPr/>
              </p:nvSpPr>
              <p:spPr>
                <a:xfrm>
                  <a:off x="23901400" y="28575000"/>
                  <a:ext cx="1079500" cy="1370276"/>
                </a:xfrm>
                <a:prstGeom prst="rect">
                  <a:avLst/>
                </a:prstGeom>
                <a:grpFill/>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2800"/>
                </a:p>
              </p:txBody>
            </p:sp>
            <p:sp>
              <p:nvSpPr>
                <p:cNvPr id="87" name="Rectangle 86"/>
                <p:cNvSpPr/>
                <p:nvPr/>
              </p:nvSpPr>
              <p:spPr>
                <a:xfrm>
                  <a:off x="24053800" y="28727400"/>
                  <a:ext cx="1079500" cy="1370276"/>
                </a:xfrm>
                <a:prstGeom prst="rect">
                  <a:avLst/>
                </a:prstGeom>
                <a:grp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2800" dirty="0" smtClean="0"/>
                    <a:t>GFF3</a:t>
                  </a:r>
                </a:p>
                <a:p>
                  <a:pPr algn="ctr"/>
                  <a:r>
                    <a:rPr lang="en-US" sz="2800" dirty="0" smtClean="0"/>
                    <a:t>Files</a:t>
                  </a:r>
                  <a:endParaRPr lang="en-US" sz="2800" dirty="0"/>
                </a:p>
              </p:txBody>
            </p:sp>
          </p:grpSp>
          <p:cxnSp>
            <p:nvCxnSpPr>
              <p:cNvPr id="146" name="Straight Arrow Connector 145"/>
              <p:cNvCxnSpPr>
                <a:stCxn id="85" idx="0"/>
                <a:endCxn id="83" idx="2"/>
              </p:cNvCxnSpPr>
              <p:nvPr/>
            </p:nvCxnSpPr>
            <p:spPr>
              <a:xfrm flipV="1">
                <a:off x="19600427" y="29970446"/>
                <a:ext cx="1127438" cy="662258"/>
              </a:xfrm>
              <a:prstGeom prst="straightConnector1">
                <a:avLst/>
              </a:prstGeom>
              <a:grpFill/>
              <a:ln w="76200" cmpd="sng">
                <a:tailEnd type="arrow"/>
              </a:ln>
            </p:spPr>
            <p:style>
              <a:lnRef idx="3">
                <a:schemeClr val="accent4"/>
              </a:lnRef>
              <a:fillRef idx="0">
                <a:schemeClr val="accent4"/>
              </a:fillRef>
              <a:effectRef idx="2">
                <a:schemeClr val="accent4"/>
              </a:effectRef>
              <a:fontRef idx="minor">
                <a:schemeClr val="tx1"/>
              </a:fontRef>
            </p:style>
          </p:cxnSp>
          <p:cxnSp>
            <p:nvCxnSpPr>
              <p:cNvPr id="149" name="Straight Arrow Connector 148"/>
              <p:cNvCxnSpPr>
                <a:stCxn id="93" idx="0"/>
                <a:endCxn id="83" idx="2"/>
              </p:cNvCxnSpPr>
              <p:nvPr/>
            </p:nvCxnSpPr>
            <p:spPr>
              <a:xfrm flipH="1" flipV="1">
                <a:off x="20727865" y="29970446"/>
                <a:ext cx="1207635" cy="662267"/>
              </a:xfrm>
              <a:prstGeom prst="straightConnector1">
                <a:avLst/>
              </a:prstGeom>
              <a:grpFill/>
              <a:ln w="76200" cmpd="sng">
                <a:tailEnd type="arrow"/>
              </a:ln>
            </p:spPr>
            <p:style>
              <a:lnRef idx="3">
                <a:schemeClr val="accent4"/>
              </a:lnRef>
              <a:fillRef idx="0">
                <a:schemeClr val="accent4"/>
              </a:fillRef>
              <a:effectRef idx="2">
                <a:schemeClr val="accent4"/>
              </a:effectRef>
              <a:fontRef idx="minor">
                <a:schemeClr val="tx1"/>
              </a:fontRef>
            </p:style>
          </p:cxnSp>
        </p:grpSp>
      </p:grpSp>
      <p:grpSp>
        <p:nvGrpSpPr>
          <p:cNvPr id="2" name="Group 1"/>
          <p:cNvGrpSpPr/>
          <p:nvPr/>
        </p:nvGrpSpPr>
        <p:grpSpPr>
          <a:xfrm>
            <a:off x="31093650" y="19278858"/>
            <a:ext cx="12480051" cy="12096584"/>
            <a:chOff x="31093650" y="18990228"/>
            <a:chExt cx="12480051" cy="12096584"/>
          </a:xfrm>
        </p:grpSpPr>
        <p:grpSp>
          <p:nvGrpSpPr>
            <p:cNvPr id="74" name="Group 73"/>
            <p:cNvGrpSpPr/>
            <p:nvPr/>
          </p:nvGrpSpPr>
          <p:grpSpPr>
            <a:xfrm>
              <a:off x="31093650" y="18990228"/>
              <a:ext cx="12480051" cy="12096584"/>
              <a:chOff x="31093650" y="18748928"/>
              <a:chExt cx="12480051" cy="12096584"/>
            </a:xfrm>
          </p:grpSpPr>
          <p:pic>
            <p:nvPicPr>
              <p:cNvPr id="73" name="Picture 72" descr="Screen shot 2012-05-27 at 12.40.22 PM.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2314469" y="20815427"/>
                <a:ext cx="10724672" cy="9323874"/>
              </a:xfrm>
              <a:prstGeom prst="rect">
                <a:avLst/>
              </a:prstGeom>
              <a:solidFill>
                <a:srgbClr val="000000">
                  <a:shade val="95000"/>
                </a:srgbClr>
              </a:solidFill>
              <a:ln w="444500" cap="sq">
                <a:solidFill>
                  <a:srgbClr val="335B8D"/>
                </a:solidFill>
                <a:miter lim="800000"/>
              </a:ln>
              <a:effectLst/>
            </p:spPr>
          </p:pic>
          <p:sp>
            <p:nvSpPr>
              <p:cNvPr id="51" name="Rounded Rectangle 50"/>
              <p:cNvSpPr/>
              <p:nvPr/>
            </p:nvSpPr>
            <p:spPr>
              <a:xfrm>
                <a:off x="31767675" y="18748928"/>
                <a:ext cx="11806026" cy="1877614"/>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5400" dirty="0" smtClean="0">
                    <a:solidFill>
                      <a:srgbClr val="000000"/>
                    </a:solidFill>
                  </a:rPr>
                  <a:t>Taking Advantage of Deep </a:t>
                </a:r>
              </a:p>
              <a:p>
                <a:pPr algn="ctr"/>
                <a:r>
                  <a:rPr lang="en-US" sz="5400" dirty="0" smtClean="0">
                    <a:solidFill>
                      <a:srgbClr val="000000"/>
                    </a:solidFill>
                  </a:rPr>
                  <a:t>RNA Sequencing</a:t>
                </a:r>
                <a:endParaRPr lang="en-US" sz="5400" dirty="0">
                  <a:solidFill>
                    <a:srgbClr val="000000"/>
                  </a:solidFill>
                </a:endParaRPr>
              </a:p>
            </p:txBody>
          </p:sp>
          <p:sp>
            <p:nvSpPr>
              <p:cNvPr id="70" name="Rounded Rectangle 69"/>
              <p:cNvSpPr/>
              <p:nvPr/>
            </p:nvSpPr>
            <p:spPr>
              <a:xfrm>
                <a:off x="31093650" y="24498300"/>
                <a:ext cx="5992248" cy="6347212"/>
              </a:xfrm>
              <a:prstGeom prst="roundRect">
                <a:avLst>
                  <a:gd name="adj" fmla="val 7784"/>
                </a:avLst>
              </a:prstGeom>
              <a:solidFill>
                <a:schemeClr val="accent1">
                  <a:lumMod val="20000"/>
                  <a:lumOff val="80000"/>
                </a:schemeClr>
              </a:solidFill>
            </p:spPr>
            <p:style>
              <a:lnRef idx="1">
                <a:schemeClr val="accent1"/>
              </a:lnRef>
              <a:fillRef idx="2">
                <a:schemeClr val="accent1"/>
              </a:fillRef>
              <a:effectRef idx="1">
                <a:schemeClr val="accent1"/>
              </a:effectRef>
              <a:fontRef idx="minor">
                <a:schemeClr val="dk1"/>
              </a:fontRef>
            </p:style>
            <p:txBody>
              <a:bodyPr rtlCol="0" anchor="ctr"/>
              <a:lstStyle/>
              <a:p>
                <a:pPr algn="just"/>
                <a:r>
                  <a:rPr lang="en-US" sz="1800" dirty="0" smtClean="0"/>
                  <a:t>Incorporation </a:t>
                </a:r>
                <a:r>
                  <a:rPr lang="en-US" sz="1800" dirty="0"/>
                  <a:t>of high-throughput RNA sequencing data is rapidly becoming a requirement for thorough genome structure </a:t>
                </a:r>
                <a:r>
                  <a:rPr lang="en-US" sz="1800" dirty="0" err="1"/>
                  <a:t>curation</a:t>
                </a:r>
                <a:r>
                  <a:rPr lang="en-US" sz="1800" dirty="0"/>
                  <a:t>.  </a:t>
                </a:r>
                <a:r>
                  <a:rPr lang="en-US" sz="1800" dirty="0" err="1"/>
                  <a:t>WebApollo</a:t>
                </a:r>
                <a:r>
                  <a:rPr lang="en-US" sz="1800" dirty="0"/>
                  <a:t> can display high-throughput RNA sequencing data in different ways, as shown here.  The genomic coverage plot in dark blue was generated by server-side pre-processing of RNA-</a:t>
                </a:r>
                <a:r>
                  <a:rPr lang="en-US" sz="1800" dirty="0" err="1"/>
                  <a:t>seq</a:t>
                </a:r>
                <a:r>
                  <a:rPr lang="en-US" sz="1800" dirty="0"/>
                  <a:t> aligned reads, and shows for each base position in the genome how many aligned reads cover that position.  </a:t>
                </a:r>
                <a:r>
                  <a:rPr lang="en-US" sz="1800" dirty="0" err="1"/>
                  <a:t>WebApollo</a:t>
                </a:r>
                <a:r>
                  <a:rPr lang="en-US" sz="1800" dirty="0"/>
                  <a:t> can also display individual aligned reads as shown in teal.  Due to the large number of reads that can be generated by a single RNA-</a:t>
                </a:r>
                <a:r>
                  <a:rPr lang="en-US" sz="1800" dirty="0" err="1"/>
                  <a:t>seq</a:t>
                </a:r>
                <a:r>
                  <a:rPr lang="en-US" sz="1800" dirty="0"/>
                  <a:t> experiment, the aligned reads are typically stored in a binary file format (BAM) for efficient storage and retrieval.  </a:t>
                </a:r>
                <a:r>
                  <a:rPr lang="en-US" sz="1800" dirty="0" err="1"/>
                  <a:t>WebApollo</a:t>
                </a:r>
                <a:r>
                  <a:rPr lang="en-US" sz="1800" dirty="0"/>
                  <a:t> is capable of using BAM file indexing to </a:t>
                </a:r>
                <a:r>
                  <a:rPr lang="en-US" sz="1800" dirty="0" smtClean="0"/>
                  <a:t>efficiently </a:t>
                </a:r>
                <a:r>
                  <a:rPr lang="en-US" sz="1800" dirty="0"/>
                  <a:t>access only the slices of the BAM file needed for the current view.  This allows </a:t>
                </a:r>
                <a:r>
                  <a:rPr lang="en-US" sz="1800" dirty="0" err="1"/>
                  <a:t>WebApollo</a:t>
                </a:r>
                <a:r>
                  <a:rPr lang="en-US" sz="1800" dirty="0"/>
                  <a:t> to directly load aligned reads from BAM files on any standard web server.   The example shown highlights the importance of utilizing deep RNA sequencing for </a:t>
                </a:r>
                <a:r>
                  <a:rPr lang="en-US" sz="1800" dirty="0" err="1"/>
                  <a:t>curation</a:t>
                </a:r>
                <a:r>
                  <a:rPr lang="en-US" sz="1800" dirty="0"/>
                  <a:t>.  </a:t>
                </a:r>
                <a:r>
                  <a:rPr lang="en-US" sz="1800" dirty="0" smtClean="0">
                    <a:solidFill>
                      <a:schemeClr val="accent6">
                        <a:lumMod val="75000"/>
                      </a:schemeClr>
                    </a:solidFill>
                  </a:rPr>
                  <a:t>A </a:t>
                </a:r>
                <a:r>
                  <a:rPr lang="en-US" sz="1800" dirty="0">
                    <a:solidFill>
                      <a:schemeClr val="accent6">
                        <a:lumMod val="75000"/>
                      </a:schemeClr>
                    </a:solidFill>
                  </a:rPr>
                  <a:t>previously unknown alternatively spliced form of an annotated gene is indicated by </a:t>
                </a:r>
                <a:r>
                  <a:rPr lang="en-US" sz="1800" dirty="0" smtClean="0">
                    <a:solidFill>
                      <a:schemeClr val="accent6">
                        <a:lumMod val="75000"/>
                      </a:schemeClr>
                    </a:solidFill>
                  </a:rPr>
                  <a:t>a number of </a:t>
                </a:r>
                <a:r>
                  <a:rPr lang="en-US" sz="1800" dirty="0">
                    <a:solidFill>
                      <a:schemeClr val="accent6">
                        <a:lumMod val="75000"/>
                      </a:schemeClr>
                    </a:solidFill>
                  </a:rPr>
                  <a:t>RNA </a:t>
                </a:r>
                <a:r>
                  <a:rPr lang="en-US" sz="1800" dirty="0" err="1">
                    <a:solidFill>
                      <a:schemeClr val="accent6">
                        <a:lumMod val="75000"/>
                      </a:schemeClr>
                    </a:solidFill>
                  </a:rPr>
                  <a:t>seq</a:t>
                </a:r>
                <a:r>
                  <a:rPr lang="en-US" sz="1800" dirty="0">
                    <a:solidFill>
                      <a:schemeClr val="accent6">
                        <a:lumMod val="75000"/>
                      </a:schemeClr>
                    </a:solidFill>
                  </a:rPr>
                  <a:t> reads that skip one particular exon</a:t>
                </a:r>
                <a:r>
                  <a:rPr lang="en-US" sz="1800" dirty="0" smtClean="0">
                    <a:solidFill>
                      <a:schemeClr val="accent6">
                        <a:lumMod val="75000"/>
                      </a:schemeClr>
                    </a:solidFill>
                  </a:rPr>
                  <a:t>.  </a:t>
                </a:r>
                <a:r>
                  <a:rPr lang="en-US" sz="1800" dirty="0" smtClean="0"/>
                  <a:t>This example also highlights the usefulness of selection edge-matching (in red).</a:t>
                </a:r>
                <a:endParaRPr lang="en-US" sz="1800" dirty="0"/>
              </a:p>
            </p:txBody>
          </p:sp>
        </p:grpSp>
        <p:sp>
          <p:nvSpPr>
            <p:cNvPr id="171" name="Rounded Rectangle 170"/>
            <p:cNvSpPr/>
            <p:nvPr/>
          </p:nvSpPr>
          <p:spPr>
            <a:xfrm>
              <a:off x="35389750" y="23952200"/>
              <a:ext cx="3967547" cy="399040"/>
            </a:xfrm>
            <a:prstGeom prst="roundRect">
              <a:avLst>
                <a:gd name="adj" fmla="val 50000"/>
              </a:avLst>
            </a:prstGeom>
            <a:noFill/>
            <a:ln w="38100" cmpd="sng">
              <a:solidFill>
                <a:schemeClr val="accent6"/>
              </a:solidFill>
              <a:prstDash val="solid"/>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sp>
          <p:nvSpPr>
            <p:cNvPr id="175" name="Bent-Up Arrow 174"/>
            <p:cNvSpPr/>
            <p:nvPr/>
          </p:nvSpPr>
          <p:spPr>
            <a:xfrm>
              <a:off x="36900612" y="24381533"/>
              <a:ext cx="822960" cy="5679368"/>
            </a:xfrm>
            <a:prstGeom prst="bentUpArrow">
              <a:avLst>
                <a:gd name="adj1" fmla="val 14198"/>
                <a:gd name="adj2" fmla="val 23456"/>
                <a:gd name="adj3" fmla="val 25000"/>
              </a:avLst>
            </a:prstGeom>
            <a:gradFill flip="none" rotWithShape="1">
              <a:gsLst>
                <a:gs pos="0">
                  <a:schemeClr val="accent6">
                    <a:tint val="50000"/>
                    <a:satMod val="300000"/>
                    <a:alpha val="69000"/>
                  </a:schemeClr>
                </a:gs>
                <a:gs pos="35000">
                  <a:schemeClr val="accent6">
                    <a:tint val="37000"/>
                    <a:satMod val="300000"/>
                    <a:alpha val="69000"/>
                  </a:schemeClr>
                </a:gs>
                <a:gs pos="100000">
                  <a:schemeClr val="accent6">
                    <a:tint val="15000"/>
                    <a:satMod val="350000"/>
                    <a:alpha val="69000"/>
                  </a:schemeClr>
                </a:gs>
              </a:gsLst>
              <a:lin ang="16200000" scaled="1"/>
              <a:tileRect/>
            </a:gradFill>
            <a:ln/>
          </p:spPr>
          <p:style>
            <a:lnRef idx="1">
              <a:schemeClr val="accent6"/>
            </a:lnRef>
            <a:fillRef idx="2">
              <a:schemeClr val="accent6"/>
            </a:fillRef>
            <a:effectRef idx="1">
              <a:schemeClr val="accent6"/>
            </a:effectRef>
            <a:fontRef idx="minor">
              <a:schemeClr val="dk1"/>
            </a:fontRef>
          </p:style>
          <p:txBody>
            <a:bodyPr/>
            <a:lstStyle/>
            <a:p>
              <a:endParaRPr lang="en-US"/>
            </a:p>
          </p:txBody>
        </p:sp>
      </p:grpSp>
      <p:sp>
        <p:nvSpPr>
          <p:cNvPr id="11" name="TextBox 10"/>
          <p:cNvSpPr txBox="1"/>
          <p:nvPr/>
        </p:nvSpPr>
        <p:spPr>
          <a:xfrm>
            <a:off x="27148047" y="27442083"/>
            <a:ext cx="832279" cy="584776"/>
          </a:xfrm>
          <a:prstGeom prst="rect">
            <a:avLst/>
          </a:prstGeom>
          <a:noFill/>
        </p:spPr>
        <p:txBody>
          <a:bodyPr wrap="none" rtlCol="0">
            <a:spAutoFit/>
          </a:bodyPr>
          <a:lstStyle/>
          <a:p>
            <a:r>
              <a:rPr lang="en-US" sz="3200" dirty="0" smtClean="0">
                <a:solidFill>
                  <a:schemeClr val="accent2"/>
                </a:solidFill>
              </a:rPr>
              <a:t>Edit</a:t>
            </a:r>
            <a:endParaRPr lang="en-US" sz="3200" dirty="0">
              <a:solidFill>
                <a:schemeClr val="accent2"/>
              </a:solidFill>
            </a:endParaRPr>
          </a:p>
        </p:txBody>
      </p:sp>
      <p:sp>
        <p:nvSpPr>
          <p:cNvPr id="81" name="TextBox 80"/>
          <p:cNvSpPr txBox="1"/>
          <p:nvPr/>
        </p:nvSpPr>
        <p:spPr>
          <a:xfrm>
            <a:off x="28883106" y="29411610"/>
            <a:ext cx="1392328" cy="584776"/>
          </a:xfrm>
          <a:prstGeom prst="rect">
            <a:avLst/>
          </a:prstGeom>
          <a:noFill/>
        </p:spPr>
        <p:txBody>
          <a:bodyPr wrap="none" rtlCol="0">
            <a:spAutoFit/>
          </a:bodyPr>
          <a:lstStyle/>
          <a:p>
            <a:r>
              <a:rPr lang="en-US" sz="3200" dirty="0" smtClean="0">
                <a:solidFill>
                  <a:schemeClr val="accent2"/>
                </a:solidFill>
              </a:rPr>
              <a:t>Publish</a:t>
            </a:r>
            <a:endParaRPr lang="en-US" sz="3200" dirty="0">
              <a:solidFill>
                <a:schemeClr val="accent2"/>
              </a:solidFill>
            </a:endParaRP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7592</TotalTime>
  <Words>1627</Words>
  <Application>Microsoft Macintosh PowerPoint</Application>
  <PresentationFormat>Custom</PresentationFormat>
  <Paragraphs>72</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Gregg Helt</dc:creator>
  <cp:lastModifiedBy>GREGG HELT</cp:lastModifiedBy>
  <cp:revision>98</cp:revision>
  <dcterms:created xsi:type="dcterms:W3CDTF">2012-05-26T21:48:56Z</dcterms:created>
  <dcterms:modified xsi:type="dcterms:W3CDTF">2012-05-31T22:25:15Z</dcterms:modified>
</cp:coreProperties>
</file>